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446" r:id="rId2"/>
    <p:sldId id="407" r:id="rId3"/>
    <p:sldId id="448" r:id="rId4"/>
    <p:sldId id="437" r:id="rId5"/>
    <p:sldId id="440" r:id="rId6"/>
    <p:sldId id="436" r:id="rId7"/>
    <p:sldId id="411" r:id="rId8"/>
    <p:sldId id="422" r:id="rId9"/>
    <p:sldId id="423" r:id="rId10"/>
    <p:sldId id="424" r:id="rId11"/>
    <p:sldId id="425" r:id="rId12"/>
    <p:sldId id="426" r:id="rId13"/>
    <p:sldId id="416" r:id="rId14"/>
    <p:sldId id="417" r:id="rId15"/>
    <p:sldId id="418" r:id="rId16"/>
    <p:sldId id="419" r:id="rId17"/>
    <p:sldId id="451" r:id="rId18"/>
    <p:sldId id="452" r:id="rId19"/>
    <p:sldId id="450" r:id="rId20"/>
    <p:sldId id="44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EB41B7-2CFC-4EA6-933D-F24CF462276C}">
          <p14:sldIdLst>
            <p14:sldId id="446"/>
            <p14:sldId id="407"/>
            <p14:sldId id="448"/>
            <p14:sldId id="437"/>
            <p14:sldId id="440"/>
            <p14:sldId id="436"/>
            <p14:sldId id="411"/>
            <p14:sldId id="422"/>
            <p14:sldId id="423"/>
            <p14:sldId id="424"/>
            <p14:sldId id="425"/>
            <p14:sldId id="426"/>
            <p14:sldId id="416"/>
            <p14:sldId id="417"/>
            <p14:sldId id="418"/>
            <p14:sldId id="419"/>
            <p14:sldId id="451"/>
            <p14:sldId id="452"/>
            <p14:sldId id="450"/>
            <p14:sldId id="445"/>
          </p14:sldIdLst>
        </p14:section>
      </p14:sectionLst>
    </p:ext>
    <p:ext uri="{EFAFB233-063F-42B5-8137-9DF3F51BA10A}">
      <p15:sldGuideLst xmlns:p15="http://schemas.microsoft.com/office/powerpoint/2012/main">
        <p15:guide id="2" pos="1176" userDrawn="1">
          <p15:clr>
            <a:srgbClr val="A4A3A4"/>
          </p15:clr>
        </p15:guide>
        <p15:guide id="3" pos="4488" userDrawn="1">
          <p15:clr>
            <a:srgbClr val="A4A3A4"/>
          </p15:clr>
        </p15:guide>
        <p15:guide id="4" pos="6144" userDrawn="1">
          <p15:clr>
            <a:srgbClr val="A4A3A4"/>
          </p15:clr>
        </p15:guide>
        <p15:guide id="5" pos="3120" userDrawn="1">
          <p15:clr>
            <a:srgbClr val="A4A3A4"/>
          </p15:clr>
        </p15:guide>
        <p15:guide id="6"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191" autoAdjust="0"/>
  </p:normalViewPr>
  <p:slideViewPr>
    <p:cSldViewPr snapToGrid="0">
      <p:cViewPr>
        <p:scale>
          <a:sx n="66" d="100"/>
          <a:sy n="66" d="100"/>
        </p:scale>
        <p:origin x="888" y="48"/>
      </p:cViewPr>
      <p:guideLst>
        <p:guide pos="1176"/>
        <p:guide pos="4488"/>
        <p:guide pos="6144"/>
        <p:guide pos="312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Mohsen" userId="2c63a1ec-cd2e-4113-b599-509487874e76" providerId="ADAL" clId="{C7C07271-8683-499A-BDBF-C5614E80234F}"/>
    <pc:docChg chg="custSel addSld delSld modSld">
      <pc:chgData name="Khaled Mohsen" userId="2c63a1ec-cd2e-4113-b599-509487874e76" providerId="ADAL" clId="{C7C07271-8683-499A-BDBF-C5614E80234F}" dt="2024-08-31T18:30:22.396" v="10" actId="478"/>
      <pc:docMkLst>
        <pc:docMk/>
      </pc:docMkLst>
      <pc:sldChg chg="delSp modSp mod">
        <pc:chgData name="Khaled Mohsen" userId="2c63a1ec-cd2e-4113-b599-509487874e76" providerId="ADAL" clId="{C7C07271-8683-499A-BDBF-C5614E80234F}" dt="2024-08-31T18:30:22.396" v="10" actId="478"/>
        <pc:sldMkLst>
          <pc:docMk/>
          <pc:sldMk cId="1498752887" sldId="435"/>
        </pc:sldMkLst>
        <pc:spChg chg="mod">
          <ac:chgData name="Khaled Mohsen" userId="2c63a1ec-cd2e-4113-b599-509487874e76" providerId="ADAL" clId="{C7C07271-8683-499A-BDBF-C5614E80234F}" dt="2024-08-31T18:30:18.943" v="9" actId="20577"/>
          <ac:spMkLst>
            <pc:docMk/>
            <pc:sldMk cId="1498752887" sldId="435"/>
            <ac:spMk id="4" creationId="{6FFC7931-684F-E661-DE7F-D247C6551778}"/>
          </ac:spMkLst>
        </pc:spChg>
        <pc:picChg chg="del">
          <ac:chgData name="Khaled Mohsen" userId="2c63a1ec-cd2e-4113-b599-509487874e76" providerId="ADAL" clId="{C7C07271-8683-499A-BDBF-C5614E80234F}" dt="2024-08-31T18:30:22.396" v="10" actId="478"/>
          <ac:picMkLst>
            <pc:docMk/>
            <pc:sldMk cId="1498752887" sldId="435"/>
            <ac:picMk id="3" creationId="{BAA63529-78A1-998D-0A10-60B15E7BEA87}"/>
          </ac:picMkLst>
        </pc:picChg>
      </pc:sldChg>
      <pc:sldChg chg="modSp mod">
        <pc:chgData name="Khaled Mohsen" userId="2c63a1ec-cd2e-4113-b599-509487874e76" providerId="ADAL" clId="{C7C07271-8683-499A-BDBF-C5614E80234F}" dt="2024-08-31T18:28:48.925" v="2" actId="20577"/>
        <pc:sldMkLst>
          <pc:docMk/>
          <pc:sldMk cId="3108040455" sldId="443"/>
        </pc:sldMkLst>
        <pc:spChg chg="mod">
          <ac:chgData name="Khaled Mohsen" userId="2c63a1ec-cd2e-4113-b599-509487874e76" providerId="ADAL" clId="{C7C07271-8683-499A-BDBF-C5614E80234F}" dt="2024-08-31T18:28:48.925" v="2" actId="20577"/>
          <ac:spMkLst>
            <pc:docMk/>
            <pc:sldMk cId="3108040455" sldId="443"/>
            <ac:spMk id="4" creationId="{6FFC7931-684F-E661-DE7F-D247C6551778}"/>
          </ac:spMkLst>
        </pc:spChg>
      </pc:sldChg>
      <pc:sldChg chg="add">
        <pc:chgData name="Khaled Mohsen" userId="2c63a1ec-cd2e-4113-b599-509487874e76" providerId="ADAL" clId="{C7C07271-8683-499A-BDBF-C5614E80234F}" dt="2024-08-31T18:30:11.621" v="5" actId="2890"/>
        <pc:sldMkLst>
          <pc:docMk/>
          <pc:sldMk cId="1502291737" sldId="450"/>
        </pc:sldMkLst>
      </pc:sldChg>
      <pc:sldChg chg="new del">
        <pc:chgData name="Khaled Mohsen" userId="2c63a1ec-cd2e-4113-b599-509487874e76" providerId="ADAL" clId="{C7C07271-8683-499A-BDBF-C5614E80234F}" dt="2024-08-31T18:30:04.840" v="4" actId="2696"/>
        <pc:sldMkLst>
          <pc:docMk/>
          <pc:sldMk cId="2621389655" sldId="4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ECD61-2553-4EC1-B55C-C7EBF84E9453}" type="datetimeFigureOut">
              <a:rPr lang="en-US" smtClean="0"/>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08787-5F88-4F14-A151-580CA4E6EB1D}" type="slidenum">
              <a:rPr lang="en-US" smtClean="0"/>
              <a:t>‹#›</a:t>
            </a:fld>
            <a:endParaRPr lang="en-US"/>
          </a:p>
        </p:txBody>
      </p:sp>
    </p:spTree>
    <p:extLst>
      <p:ext uri="{BB962C8B-B14F-4D97-AF65-F5344CB8AC3E}">
        <p14:creationId xmlns:p14="http://schemas.microsoft.com/office/powerpoint/2010/main" val="224654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08787-5F88-4F14-A151-580CA4E6EB1D}" type="slidenum">
              <a:rPr lang="en-US" smtClean="0"/>
              <a:t>5</a:t>
            </a:fld>
            <a:endParaRPr lang="en-US"/>
          </a:p>
        </p:txBody>
      </p:sp>
    </p:spTree>
    <p:extLst>
      <p:ext uri="{BB962C8B-B14F-4D97-AF65-F5344CB8AC3E}">
        <p14:creationId xmlns:p14="http://schemas.microsoft.com/office/powerpoint/2010/main" val="52736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6AE19BD-C59D-4FB1-8D31-0786FFA1E391}"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ABB42-D38D-44E2-A443-B684DA65F02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89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E19BD-C59D-4FB1-8D31-0786FFA1E391}"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2764793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E19BD-C59D-4FB1-8D31-0786FFA1E391}"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ABB42-D38D-44E2-A443-B684DA65F02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2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AE19BD-C59D-4FB1-8D31-0786FFA1E391}"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429286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E19BD-C59D-4FB1-8D31-0786FFA1E391}"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ABB42-D38D-44E2-A443-B684DA65F02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4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AE19BD-C59D-4FB1-8D31-0786FFA1E391}"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74093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E19BD-C59D-4FB1-8D31-0786FFA1E391}" type="datetimeFigureOut">
              <a:rPr lang="en-US" smtClean="0"/>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4543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AE19BD-C59D-4FB1-8D31-0786FFA1E391}" type="datetimeFigureOut">
              <a:rPr lang="en-US" smtClean="0"/>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44573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E19BD-C59D-4FB1-8D31-0786FFA1E391}" type="datetimeFigureOut">
              <a:rPr lang="en-US" smtClean="0"/>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47557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E19BD-C59D-4FB1-8D31-0786FFA1E391}"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39327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AE19BD-C59D-4FB1-8D31-0786FFA1E391}"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ABB42-D38D-44E2-A443-B684DA65F02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787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6AE19BD-C59D-4FB1-8D31-0786FFA1E391}" type="datetimeFigureOut">
              <a:rPr lang="en-US" smtClean="0"/>
              <a:t>10/12/2024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D1ABB42-D38D-44E2-A443-B684DA65F02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033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rson holding out hand">
            <a:extLst>
              <a:ext uri="{FF2B5EF4-FFF2-40B4-BE49-F238E27FC236}">
                <a16:creationId xmlns:a16="http://schemas.microsoft.com/office/drawing/2014/main" id="{910F49E8-F8B3-BDCB-6AEC-A74C51DA2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229" y="703162"/>
            <a:ext cx="5486400" cy="5451676"/>
          </a:xfrm>
          <a:prstGeom prst="ellipse">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Welcome to Our Presentation</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14761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3: Application Delivery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requires a regional, scalable load balancing option with applicable security rules to ensure secure and reliable delivery of his web application to end users.</a:t>
            </a:r>
          </a:p>
        </p:txBody>
      </p:sp>
      <p:grpSp>
        <p:nvGrpSpPr>
          <p:cNvPr id="2" name="Group 1">
            <a:extLst>
              <a:ext uri="{FF2B5EF4-FFF2-40B4-BE49-F238E27FC236}">
                <a16:creationId xmlns:a16="http://schemas.microsoft.com/office/drawing/2014/main" id="{2214CE67-DEAF-191F-A67E-E2DD06631CC9}"/>
              </a:ext>
            </a:extLst>
          </p:cNvPr>
          <p:cNvGrpSpPr/>
          <p:nvPr/>
        </p:nvGrpSpPr>
        <p:grpSpPr>
          <a:xfrm>
            <a:off x="2752" y="0"/>
            <a:ext cx="13075247" cy="6858000"/>
            <a:chOff x="-11226800" y="0"/>
            <a:chExt cx="13075247" cy="6858000"/>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2031325"/>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Virtual Network Gateway (Point -to- Site) to establish a secure connection between the on-premises network and Azure..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The Address Pool and Authentication Type and Other Parameters Then Apply Root Certifications .</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8" name="Picture 7" descr="A screenshot of a computer">
            <a:extLst>
              <a:ext uri="{FF2B5EF4-FFF2-40B4-BE49-F238E27FC236}">
                <a16:creationId xmlns:a16="http://schemas.microsoft.com/office/drawing/2014/main" id="{A34EF23E-F02F-E39A-D149-863A0D7F6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380" y="2057175"/>
            <a:ext cx="10145541" cy="3987902"/>
          </a:xfrm>
          <a:prstGeom prst="rect">
            <a:avLst/>
          </a:prstGeom>
        </p:spPr>
      </p:pic>
    </p:spTree>
    <p:extLst>
      <p:ext uri="{BB962C8B-B14F-4D97-AF65-F5344CB8AC3E}">
        <p14:creationId xmlns:p14="http://schemas.microsoft.com/office/powerpoint/2010/main" val="19326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4: Secure Connectivity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secure and efficient connectivity between the VNets ensuring low latency and high bandwidth communication between the web application components in the spokes and the centralized services in the hub.</a:t>
            </a:r>
          </a:p>
        </p:txBody>
      </p:sp>
      <p:grpSp>
        <p:nvGrpSpPr>
          <p:cNvPr id="2" name="Group 1">
            <a:extLst>
              <a:ext uri="{FF2B5EF4-FFF2-40B4-BE49-F238E27FC236}">
                <a16:creationId xmlns:a16="http://schemas.microsoft.com/office/drawing/2014/main" id="{3945F71E-2879-5E0F-75CC-2F57F2035EFC}"/>
              </a:ext>
            </a:extLst>
          </p:cNvPr>
          <p:cNvGrpSpPr/>
          <p:nvPr/>
        </p:nvGrpSpPr>
        <p:grpSpPr>
          <a:xfrm>
            <a:off x="-467" y="0"/>
            <a:ext cx="13075247" cy="6858000"/>
            <a:chOff x="-11226800" y="0"/>
            <a:chExt cx="13075247" cy="6858000"/>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2585323"/>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Downloading and Installing VPN Client for protecting our online privacy, security, and allowing you to access content from around the world .</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After Downloading We Will Install This Using Windows Amd64 </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After Connecting To (</a:t>
              </a:r>
              <a:r>
                <a:rPr lang="en-US"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Vnet</a:t>
              </a: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 01) The VPN client will automatically assign an IP address from the configured address pool </a:t>
              </a:r>
            </a:p>
            <a:p>
              <a:endPar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endPar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8" name="Picture 7" descr="A screenshot of a computer&#10;&#10;Description automatically generated">
            <a:extLst>
              <a:ext uri="{FF2B5EF4-FFF2-40B4-BE49-F238E27FC236}">
                <a16:creationId xmlns:a16="http://schemas.microsoft.com/office/drawing/2014/main" id="{40727BAC-4E90-8B9C-8D18-9A12F52F9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74" y="2347312"/>
            <a:ext cx="10412359" cy="952633"/>
          </a:xfrm>
          <a:prstGeom prst="rect">
            <a:avLst/>
          </a:prstGeom>
        </p:spPr>
      </p:pic>
      <p:pic>
        <p:nvPicPr>
          <p:cNvPr id="11" name="Picture 10">
            <a:extLst>
              <a:ext uri="{FF2B5EF4-FFF2-40B4-BE49-F238E27FC236}">
                <a16:creationId xmlns:a16="http://schemas.microsoft.com/office/drawing/2014/main" id="{254B814F-0319-14CE-F307-299AA147A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5" y="3463837"/>
            <a:ext cx="10412358" cy="952633"/>
          </a:xfrm>
          <a:prstGeom prst="rect">
            <a:avLst/>
          </a:prstGeom>
        </p:spPr>
      </p:pic>
      <p:pic>
        <p:nvPicPr>
          <p:cNvPr id="25" name="Picture 24" descr="A close up of a grey rectangular object&#10;&#10;Description automatically generated">
            <a:extLst>
              <a:ext uri="{FF2B5EF4-FFF2-40B4-BE49-F238E27FC236}">
                <a16:creationId xmlns:a16="http://schemas.microsoft.com/office/drawing/2014/main" id="{1A78C77E-B74B-0F5B-342D-25FDC58EF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74" y="4589153"/>
            <a:ext cx="3719926" cy="1964536"/>
          </a:xfrm>
          <a:prstGeom prst="rect">
            <a:avLst/>
          </a:prstGeom>
        </p:spPr>
      </p:pic>
      <p:pic>
        <p:nvPicPr>
          <p:cNvPr id="27" name="Picture 26" descr="A black background with white text&#10;&#10;Description automatically generated">
            <a:extLst>
              <a:ext uri="{FF2B5EF4-FFF2-40B4-BE49-F238E27FC236}">
                <a16:creationId xmlns:a16="http://schemas.microsoft.com/office/drawing/2014/main" id="{7CA14AD3-4306-7C1A-CF9C-7090906C1E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590615"/>
            <a:ext cx="6540032" cy="1964536"/>
          </a:xfrm>
          <a:prstGeom prst="rect">
            <a:avLst/>
          </a:prstGeom>
        </p:spPr>
      </p:pic>
    </p:spTree>
    <p:extLst>
      <p:ext uri="{BB962C8B-B14F-4D97-AF65-F5344CB8AC3E}">
        <p14:creationId xmlns:p14="http://schemas.microsoft.com/office/powerpoint/2010/main" val="135281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5: Centralized Firewall</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wants a centralized network virtual appliance (NVA) solution to control and log all network traffic flowing between the VNets, providing an additional layer of security for our web application environment.</a:t>
            </a:r>
          </a:p>
        </p:txBody>
      </p:sp>
      <p:grpSp>
        <p:nvGrpSpPr>
          <p:cNvPr id="2" name="Group 1">
            <a:extLst>
              <a:ext uri="{FF2B5EF4-FFF2-40B4-BE49-F238E27FC236}">
                <a16:creationId xmlns:a16="http://schemas.microsoft.com/office/drawing/2014/main" id="{BD5F8FC3-7824-2F88-1DA7-5016350558B6}"/>
              </a:ext>
            </a:extLst>
          </p:cNvPr>
          <p:cNvGrpSpPr/>
          <p:nvPr/>
        </p:nvGrpSpPr>
        <p:grpSpPr>
          <a:xfrm>
            <a:off x="-5080" y="0"/>
            <a:ext cx="13075247" cy="6858000"/>
            <a:chOff x="-11226800" y="0"/>
            <a:chExt cx="13075247" cy="6858000"/>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Installing an Azure Resource (IIS Internet Information Services) On VM1 So We Can Access it Through The VPN Connection .</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After Installing This Resource Successfully Now We Can Connect to This Resource Using Our PC</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8" name="Picture 7" descr="A screenshot of a computer">
            <a:extLst>
              <a:ext uri="{FF2B5EF4-FFF2-40B4-BE49-F238E27FC236}">
                <a16:creationId xmlns:a16="http://schemas.microsoft.com/office/drawing/2014/main" id="{C56C92EB-2934-C935-3602-0BB437E5C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100" y="2190749"/>
            <a:ext cx="9212825" cy="3615069"/>
          </a:xfrm>
          <a:prstGeom prst="rect">
            <a:avLst/>
          </a:prstGeom>
        </p:spPr>
      </p:pic>
    </p:spTree>
    <p:extLst>
      <p:ext uri="{BB962C8B-B14F-4D97-AF65-F5344CB8AC3E}">
        <p14:creationId xmlns:p14="http://schemas.microsoft.com/office/powerpoint/2010/main" val="169490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2: Robust Security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Because The customer demands a secure network connection that protects sensitive data from unauthorized access, interception, or tampering. This includes strong encryption, authentication mechanisms, and regular security </a:t>
            </a: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audits</a:t>
            </a:r>
            <a:endParaRPr lang="en-US" sz="2000" dirty="0">
              <a:solidFill>
                <a:schemeClr val="tx2">
                  <a:lumMod val="75000"/>
                  <a:lumOff val="25000"/>
                </a:schemeClr>
              </a:solidFill>
            </a:endParaRP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726DA6A2-9C63-B3D4-5C1A-7F1917740EFE}"/>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grpSp>
      <p:sp>
        <p:nvSpPr>
          <p:cNvPr id="3" name="TextBox 2">
            <a:extLst>
              <a:ext uri="{FF2B5EF4-FFF2-40B4-BE49-F238E27FC236}">
                <a16:creationId xmlns:a16="http://schemas.microsoft.com/office/drawing/2014/main" id="{A3AC2B61-AF56-D010-7D0E-858129ACB7D3}"/>
              </a:ext>
            </a:extLst>
          </p:cNvPr>
          <p:cNvSpPr txBox="1"/>
          <p:nvPr/>
        </p:nvSpPr>
        <p:spPr>
          <a:xfrm>
            <a:off x="-10304327" y="296210"/>
            <a:ext cx="10972801" cy="5078313"/>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pPr marL="285750" indent="-285750">
              <a:buFont typeface="Arial" panose="020B0604020202020204" pitchFamily="34" charset="0"/>
              <a:buChar char="•"/>
            </a:pPr>
            <a:endPar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Encryption Standards: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Specify the encryption algorithms and key lengths to be used (e.g., AES-256).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Use AES-256 with a 256-bit key for encryption.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Authentication Methods: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Choose appropriate authentication methods (e.g., certificates, pre-shared keys) based on your security requirements.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Use certificate-based authentication for enhanced security.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Access Control Policies: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Define granular access control policies to restrict access to specific resources or networks within the VPN tunnel.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Create firewall rules to block unauthorized traffic.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Security Monitoring: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 continuous monitoring of the VPN connection for security threats and anomalies. </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Use intrusion detection systems to monitor for suspicious activity.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endPar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09191656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3: Scalability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2882565" y="3040342"/>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requires a regional, scalable load balancing option with applicable security rules to ensure secure and reliable delivery of his web application to end users.</a:t>
            </a:r>
          </a:p>
          <a:p>
            <a:r>
              <a:rPr lang="en-US" sz="2000" dirty="0">
                <a:solidFill>
                  <a:schemeClr val="tx2">
                    <a:lumMod val="75000"/>
                    <a:lumOff val="25000"/>
                  </a:schemeClr>
                </a:solidFill>
              </a:rPr>
              <a: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16CBFBB-AE44-8853-CE9E-055166EC789D}"/>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grpSp>
      <p:sp>
        <p:nvSpPr>
          <p:cNvPr id="3" name="Rectangle 1">
            <a:extLst>
              <a:ext uri="{FF2B5EF4-FFF2-40B4-BE49-F238E27FC236}">
                <a16:creationId xmlns:a16="http://schemas.microsoft.com/office/drawing/2014/main" id="{F15B3E3D-F97B-4CD3-E3D6-6432463A0CF1}"/>
              </a:ext>
            </a:extLst>
          </p:cNvPr>
          <p:cNvSpPr>
            <a:spLocks noChangeArrowheads="1"/>
          </p:cNvSpPr>
          <p:nvPr/>
        </p:nvSpPr>
        <p:spPr bwMode="auto">
          <a:xfrm>
            <a:off x="-10722448" y="853891"/>
            <a:ext cx="1285875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Traffic Growth Projections: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Estimate future traffic growth based on business trends and application usage.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Project a 20% increase in traffic over the next year.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Scalability Mechanisms: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Identify mechanisms for scaling the VPN connection, such as adding VPN tunnels, increasing bandwidth, or using Azure Virtual WAN.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Add additional VPN tunnels to increase capacity.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Performance Testing: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Conduct performance testing to ensure the VPN solution can handle projected traffic loads.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Conduct stress tests to simulate peak traffic conditions.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2597387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4: Reliability and Uptime</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secure and efficient connectivity between the </a:t>
            </a:r>
            <a:r>
              <a:rPr lang="en-US" sz="2000" dirty="0" err="1">
                <a:solidFill>
                  <a:schemeClr val="tx2">
                    <a:lumMod val="75000"/>
                    <a:lumOff val="25000"/>
                  </a:schemeClr>
                </a:solidFill>
              </a:rPr>
              <a:t>VNets</a:t>
            </a:r>
            <a:r>
              <a:rPr lang="en-US" sz="2000" dirty="0">
                <a:solidFill>
                  <a:schemeClr val="tx2">
                    <a:lumMod val="75000"/>
                    <a:lumOff val="25000"/>
                  </a:schemeClr>
                </a:solidFill>
              </a:rPr>
              <a:t> ensuring low latency and high bandwidth communication between the web application components in the spokes and the centralized services in the hub</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955C67D-2956-530F-E54A-2BB5ECF6CDCD}"/>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5078313"/>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Service Level Agreement (SLA):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Define service level agreements with your VPN service provider, specifying uptime guarantees and performance metrics.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Negotiate an SLA with a 99.99% uptime guarantee.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&gt; Disaster Recovery Plan: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Develop a comprehensive disaster recovery plan to address potential outages and restore VPN connectivity quickly.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Create a backup VPN connection and test the plan regularly.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Redundancy Strategies: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 redundancy mechanisms, such as multiple VPN tunnels or redundant VPN gateways, to minimize downtime.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Example: Use active-active redundancy for VPN gateways.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410081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024128" y="585216"/>
            <a:ext cx="9720072" cy="1499616"/>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r>
              <a:rPr lang="en-US" sz="5000" u="sng" cap="all" spc="100" dirty="0">
                <a:solidFill>
                  <a:schemeClr val="tx1">
                    <a:lumMod val="95000"/>
                    <a:lumOff val="5000"/>
                  </a:schemeClr>
                </a:solidFill>
                <a:latin typeface="+mj-lt"/>
                <a:ea typeface="+mj-ea"/>
                <a:cs typeface="+mj-cs"/>
              </a:rPr>
              <a:t>REQUIREMENT 5: </a:t>
            </a:r>
            <a:r>
              <a:rPr lang="en-US" sz="5000" u="sng" cap="all" spc="100" dirty="0" err="1">
                <a:solidFill>
                  <a:schemeClr val="tx1">
                    <a:lumMod val="95000"/>
                    <a:lumOff val="5000"/>
                  </a:schemeClr>
                </a:solidFill>
                <a:latin typeface="+mj-lt"/>
                <a:ea typeface="+mj-ea"/>
                <a:cs typeface="+mj-cs"/>
              </a:rPr>
              <a:t>Peerings</a:t>
            </a:r>
            <a:r>
              <a:rPr lang="en-US" sz="5000" u="sng" cap="all" spc="100" dirty="0">
                <a:solidFill>
                  <a:schemeClr val="tx1">
                    <a:lumMod val="95000"/>
                    <a:lumOff val="5000"/>
                  </a:schemeClr>
                </a:solidFill>
                <a:latin typeface="+mj-lt"/>
                <a:ea typeface="+mj-ea"/>
                <a:cs typeface="+mj-cs"/>
              </a:rPr>
              <a:t> Between 2 </a:t>
            </a:r>
            <a:r>
              <a:rPr lang="en-US" sz="5000" u="sng" cap="all" spc="100" dirty="0" err="1">
                <a:solidFill>
                  <a:schemeClr val="tx1">
                    <a:lumMod val="95000"/>
                    <a:lumOff val="5000"/>
                  </a:schemeClr>
                </a:solidFill>
                <a:latin typeface="+mj-lt"/>
                <a:ea typeface="+mj-ea"/>
                <a:cs typeface="+mj-cs"/>
              </a:rPr>
              <a:t>VNets</a:t>
            </a:r>
            <a:endParaRPr lang="en-US" sz="5000" u="sng" cap="all" spc="100" dirty="0">
              <a:solidFill>
                <a:schemeClr val="tx1">
                  <a:lumMod val="95000"/>
                  <a:lumOff val="5000"/>
                </a:schemeClr>
              </a:solidFill>
              <a:latin typeface="+mj-lt"/>
              <a:ea typeface="+mj-ea"/>
              <a:cs typeface="+mj-cs"/>
            </a:endParaRPr>
          </a:p>
        </p:txBody>
      </p:sp>
      <p:pic>
        <p:nvPicPr>
          <p:cNvPr id="5" name="Picture 4" descr="A purple circle with arrows and a cloud in the center&#10;&#10;Description automatically generated">
            <a:extLst>
              <a:ext uri="{FF2B5EF4-FFF2-40B4-BE49-F238E27FC236}">
                <a16:creationId xmlns:a16="http://schemas.microsoft.com/office/drawing/2014/main" id="{F3EC1806-FE3F-F7D2-487B-F29AB467A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540000"/>
            <a:ext cx="5071363" cy="2670629"/>
          </a:xfrm>
          <a:prstGeom prst="rect">
            <a:avLst/>
          </a:prstGeom>
        </p:spPr>
      </p:pic>
      <p:sp>
        <p:nvSpPr>
          <p:cNvPr id="3" name="TextBox 2">
            <a:extLst>
              <a:ext uri="{FF2B5EF4-FFF2-40B4-BE49-F238E27FC236}">
                <a16:creationId xmlns:a16="http://schemas.microsoft.com/office/drawing/2014/main" id="{BE889B23-DBCC-CEB3-62F3-468FACC226C4}"/>
              </a:ext>
            </a:extLst>
          </p:cNvPr>
          <p:cNvSpPr txBox="1"/>
          <p:nvPr/>
        </p:nvSpPr>
        <p:spPr>
          <a:xfrm>
            <a:off x="5884163" y="2084832"/>
            <a:ext cx="5680587" cy="3899699"/>
          </a:xfrm>
          <a:prstGeom prst="rect">
            <a:avLst/>
          </a:prstGeom>
        </p:spPr>
        <p:txBody>
          <a:bodyPr vert="horz" lIns="45720" tIns="45720" rIns="45720" bIns="45720" rtlCol="0">
            <a:normAutofit fontScale="92500" lnSpcReduction="10000"/>
          </a:bodyPr>
          <a:lstStyle/>
          <a:p>
            <a:pPr defTabSz="914400">
              <a:lnSpc>
                <a:spcPct val="90000"/>
              </a:lnSpc>
              <a:spcAft>
                <a:spcPts val="600"/>
              </a:spcAft>
              <a:buClr>
                <a:schemeClr val="accent1"/>
              </a:buClr>
            </a:pPr>
            <a:r>
              <a:rPr lang="en-US" sz="2000" b="1" u="sng" dirty="0"/>
              <a:t>Our Solution:</a:t>
            </a:r>
          </a:p>
          <a:p>
            <a:pPr defTabSz="914400">
              <a:lnSpc>
                <a:spcPct val="90000"/>
              </a:lnSpc>
              <a:spcAft>
                <a:spcPts val="600"/>
              </a:spcAft>
              <a:buClr>
                <a:schemeClr val="accent1"/>
              </a:buClr>
            </a:pPr>
            <a:endParaRPr lang="en-US" b="1" u="sng" dirty="0"/>
          </a:p>
          <a:p>
            <a:pPr marL="285750" indent="-285750" defTabSz="914400">
              <a:lnSpc>
                <a:spcPct val="90000"/>
              </a:lnSpc>
              <a:spcAft>
                <a:spcPts val="600"/>
              </a:spcAft>
              <a:buClr>
                <a:schemeClr val="accent1"/>
              </a:buClr>
              <a:buFont typeface="Arial" panose="020B0604020202020204" pitchFamily="34" charset="0"/>
              <a:buChar char="•"/>
            </a:pPr>
            <a:r>
              <a:rPr lang="en-US" dirty="0"/>
              <a:t>This case study focuses on implemented Azure Peering to optimize its network. We will analyze the challenges they faced, the solutions they adopted, and the results achieved through this strategic move. </a:t>
            </a:r>
          </a:p>
          <a:p>
            <a:pPr marL="285750" indent="-285750" defTabSz="914400">
              <a:lnSpc>
                <a:spcPct val="90000"/>
              </a:lnSpc>
              <a:spcAft>
                <a:spcPts val="600"/>
              </a:spcAft>
              <a:buClr>
                <a:schemeClr val="accent1"/>
              </a:buClr>
              <a:buFont typeface="Arial" panose="020B0604020202020204" pitchFamily="34" charset="0"/>
              <a:buChar char="•"/>
            </a:pPr>
            <a:r>
              <a:rPr lang="en-US" dirty="0"/>
              <a:t>Post-implementation of Azure Peering, the company observed significant improvements in network performance and user experience. This slide will present key insights and statistics that demonstrate the effectiveness of their strategy.</a:t>
            </a:r>
          </a:p>
          <a:p>
            <a:pPr marL="285750" indent="-285750" defTabSz="914400">
              <a:lnSpc>
                <a:spcPct val="90000"/>
              </a:lnSpc>
              <a:spcAft>
                <a:spcPts val="600"/>
              </a:spcAft>
              <a:buClr>
                <a:schemeClr val="accent1"/>
              </a:buClr>
              <a:buFont typeface="Arial" panose="020B0604020202020204" pitchFamily="34" charset="0"/>
              <a:buChar char="•"/>
            </a:pPr>
            <a:r>
              <a:rPr lang="en-US" dirty="0"/>
              <a:t>Azure Peering offers substantial benefits for optimizing connectivity. Organizations should consider adopting this technology to enhance their cloud strategies. Future steps include continuous monitoring and adapting to evolving network demands</a:t>
            </a:r>
          </a:p>
          <a:p>
            <a:pPr defTabSz="914400">
              <a:lnSpc>
                <a:spcPct val="90000"/>
              </a:lnSpc>
              <a:spcAft>
                <a:spcPts val="600"/>
              </a:spcAft>
              <a:buClr>
                <a:schemeClr val="accent1"/>
              </a:buClr>
            </a:pPr>
            <a:endParaRPr lang="en-US" dirty="0"/>
          </a:p>
        </p:txBody>
      </p:sp>
    </p:spTree>
    <p:extLst>
      <p:ext uri="{BB962C8B-B14F-4D97-AF65-F5344CB8AC3E}">
        <p14:creationId xmlns:p14="http://schemas.microsoft.com/office/powerpoint/2010/main" val="357535462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FD644A-1E99-C51D-C385-16E441617D90}"/>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The Final Architecture</a:t>
            </a:r>
          </a:p>
        </p:txBody>
      </p:sp>
      <p:pic>
        <p:nvPicPr>
          <p:cNvPr id="5" name="Picture 4" descr="A screenshot of a phone&#10;&#10;Description automatically generated">
            <a:extLst>
              <a:ext uri="{FF2B5EF4-FFF2-40B4-BE49-F238E27FC236}">
                <a16:creationId xmlns:a16="http://schemas.microsoft.com/office/drawing/2014/main" id="{3FA43D6D-B3C8-F4A9-8017-A4AD7D0C6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1" y="1195020"/>
            <a:ext cx="2798207" cy="4900980"/>
          </a:xfrm>
          <a:prstGeom prst="rect">
            <a:avLst/>
          </a:prstGeom>
        </p:spPr>
      </p:pic>
      <p:pic>
        <p:nvPicPr>
          <p:cNvPr id="6" name="Picture 5" descr="A screenshot of a computer">
            <a:extLst>
              <a:ext uri="{FF2B5EF4-FFF2-40B4-BE49-F238E27FC236}">
                <a16:creationId xmlns:a16="http://schemas.microsoft.com/office/drawing/2014/main" id="{AB458628-E82A-652C-D899-B73FE87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409" y="1118820"/>
            <a:ext cx="4826382" cy="4900980"/>
          </a:xfrm>
          <a:prstGeom prst="rect">
            <a:avLst/>
          </a:prstGeom>
        </p:spPr>
      </p:pic>
    </p:spTree>
    <p:extLst>
      <p:ext uri="{BB962C8B-B14F-4D97-AF65-F5344CB8AC3E}">
        <p14:creationId xmlns:p14="http://schemas.microsoft.com/office/powerpoint/2010/main" val="2103098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C679F-6C78-9644-5EAB-5F0E9840162B}"/>
              </a:ext>
            </a:extLst>
          </p:cNvPr>
          <p:cNvSpPr>
            <a:spLocks noGrp="1"/>
          </p:cNvSpPr>
          <p:nvPr>
            <p:ph type="title"/>
          </p:nvPr>
        </p:nvSpPr>
        <p:spPr/>
        <p:txBody>
          <a:bodyPr/>
          <a:lstStyle/>
          <a:p>
            <a:r>
              <a:rPr lang="en-US" dirty="0"/>
              <a:t> </a:t>
            </a:r>
            <a:r>
              <a:rPr lang="en-US" dirty="0">
                <a:latin typeface="Aharoni" panose="02010803020104030203" pitchFamily="2" charset="-79"/>
                <a:cs typeface="Aharoni" panose="02010803020104030203" pitchFamily="2" charset="-79"/>
              </a:rPr>
              <a:t>Team Members </a:t>
            </a:r>
            <a:r>
              <a:rPr lang="en-US" dirty="0"/>
              <a:t>: - </a:t>
            </a:r>
          </a:p>
        </p:txBody>
      </p:sp>
      <p:sp>
        <p:nvSpPr>
          <p:cNvPr id="3" name="Content Placeholder 2">
            <a:extLst>
              <a:ext uri="{FF2B5EF4-FFF2-40B4-BE49-F238E27FC236}">
                <a16:creationId xmlns:a16="http://schemas.microsoft.com/office/drawing/2014/main" id="{5268A617-12AE-2E55-EA45-E7968338AC9C}"/>
              </a:ext>
            </a:extLst>
          </p:cNvPr>
          <p:cNvSpPr>
            <a:spLocks noGrp="1"/>
          </p:cNvSpPr>
          <p:nvPr>
            <p:ph idx="1"/>
          </p:nvPr>
        </p:nvSpPr>
        <p:spPr/>
        <p:txBody>
          <a:bodyPr/>
          <a:lstStyle/>
          <a:p>
            <a:r>
              <a:rPr lang="en-US" dirty="0"/>
              <a:t>Mahamoud Mostafa Mahmoud Mohamed</a:t>
            </a:r>
          </a:p>
          <a:p>
            <a:r>
              <a:rPr lang="en-US" dirty="0"/>
              <a:t>Mohamed Mahmoud Hasan Aly Waly</a:t>
            </a:r>
          </a:p>
          <a:p>
            <a:r>
              <a:rPr lang="en-US" dirty="0"/>
              <a:t>Rami Adel Hanafy</a:t>
            </a:r>
          </a:p>
          <a:p>
            <a:r>
              <a:rPr lang="en-US" dirty="0"/>
              <a:t>Ibrahim Mahmoud Mashaly</a:t>
            </a:r>
          </a:p>
          <a:p>
            <a:pPr marL="0" indent="0">
              <a:buNone/>
            </a:pPr>
            <a:endParaRPr lang="en-US" dirty="0"/>
          </a:p>
          <a:p>
            <a:endParaRPr lang="en-US" dirty="0"/>
          </a:p>
        </p:txBody>
      </p:sp>
    </p:spTree>
    <p:extLst>
      <p:ext uri="{BB962C8B-B14F-4D97-AF65-F5344CB8AC3E}">
        <p14:creationId xmlns:p14="http://schemas.microsoft.com/office/powerpoint/2010/main" val="24954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Question Mark with solid fill">
            <a:extLst>
              <a:ext uri="{FF2B5EF4-FFF2-40B4-BE49-F238E27FC236}">
                <a16:creationId xmlns:a16="http://schemas.microsoft.com/office/drawing/2014/main" id="{BAA63529-78A1-998D-0A10-60B15E7BE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9760" y="492760"/>
            <a:ext cx="5872480" cy="5872480"/>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Any Questions</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229173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76745B1-F3CD-EF4F-825D-D039255E4620}"/>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34" name="Rectangle: Rounded Corners 33">
              <a:extLst>
                <a:ext uri="{FF2B5EF4-FFF2-40B4-BE49-F238E27FC236}">
                  <a16:creationId xmlns:a16="http://schemas.microsoft.com/office/drawing/2014/main" id="{9A712501-EC5A-9C18-C3AA-5BF0FE0B5983}"/>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DA63065-CCFB-2BE7-43E9-6C1CC09B1BE5}"/>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E3FD08E-4FE5-4C21-245A-5DA1E99E8B4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B2A95C36-8A97-209D-568E-02D82F4ECE2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0BE67CFE-18B6-AE60-2888-54775E3EDDC5}"/>
              </a:ext>
            </a:extLst>
          </p:cNvPr>
          <p:cNvSpPr txBox="1"/>
          <p:nvPr/>
        </p:nvSpPr>
        <p:spPr>
          <a:xfrm>
            <a:off x="3413760" y="2497976"/>
            <a:ext cx="7101840" cy="1862048"/>
          </a:xfrm>
          <a:prstGeom prst="rect">
            <a:avLst/>
          </a:prstGeom>
          <a:noFill/>
        </p:spPr>
        <p:txBody>
          <a:bodyPr wrap="square" rtlCol="0">
            <a:spAutoFit/>
          </a:bodyPr>
          <a:lstStyle/>
          <a:p>
            <a:pPr algn="ctr"/>
            <a:r>
              <a:rPr lang="en-US" sz="11500"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Agenda</a:t>
            </a:r>
            <a:endParaRPr lang="en-US"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Isosceles Triangle 14">
            <a:extLst>
              <a:ext uri="{FF2B5EF4-FFF2-40B4-BE49-F238E27FC236}">
                <a16:creationId xmlns:a16="http://schemas.microsoft.com/office/drawing/2014/main" id="{E9A668FD-7BAA-7071-5800-AD1F819F94DB}"/>
              </a:ext>
            </a:extLst>
          </p:cNvPr>
          <p:cNvSpPr/>
          <p:nvPr/>
        </p:nvSpPr>
        <p:spPr>
          <a:xfrm rot="5400000">
            <a:off x="1036320" y="814118"/>
            <a:ext cx="690880" cy="487680"/>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D62D5C3-4225-CF24-141A-BB10AD908CE9}"/>
              </a:ext>
            </a:extLst>
          </p:cNvPr>
          <p:cNvSpPr/>
          <p:nvPr/>
        </p:nvSpPr>
        <p:spPr>
          <a:xfrm rot="5400000">
            <a:off x="685800" y="814118"/>
            <a:ext cx="690880" cy="487680"/>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F764E35-01BF-FDF3-9DFA-D330D93FBE2C}"/>
              </a:ext>
            </a:extLst>
          </p:cNvPr>
          <p:cNvSpPr/>
          <p:nvPr/>
        </p:nvSpPr>
        <p:spPr>
          <a:xfrm rot="5400000">
            <a:off x="330200" y="814118"/>
            <a:ext cx="690880" cy="487680"/>
          </a:xfrm>
          <a:prstGeom prst="triangl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8153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Heart outline">
            <a:extLst>
              <a:ext uri="{FF2B5EF4-FFF2-40B4-BE49-F238E27FC236}">
                <a16:creationId xmlns:a16="http://schemas.microsoft.com/office/drawing/2014/main" id="{3867BB2A-FB8A-7E14-D710-FF7F891C5D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74" y="-689377"/>
            <a:ext cx="7895251" cy="7895251"/>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Thanks</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305645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E67CFE-18B6-AE60-2888-54775E3EDDC5}"/>
              </a:ext>
            </a:extLst>
          </p:cNvPr>
          <p:cNvSpPr txBox="1"/>
          <p:nvPr/>
        </p:nvSpPr>
        <p:spPr>
          <a:xfrm>
            <a:off x="3413760" y="2497976"/>
            <a:ext cx="7101840" cy="1862048"/>
          </a:xfrm>
          <a:prstGeom prst="rect">
            <a:avLst/>
          </a:prstGeom>
          <a:noFill/>
        </p:spPr>
        <p:txBody>
          <a:bodyPr wrap="square" rtlCol="0">
            <a:spAutoFit/>
          </a:bodyPr>
          <a:lstStyle/>
          <a:p>
            <a:pPr algn="ctr"/>
            <a:r>
              <a:rPr lang="en-US" sz="11500"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Agenda</a:t>
            </a:r>
            <a:endParaRPr lang="en-US"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2" name="Group 31">
            <a:extLst>
              <a:ext uri="{FF2B5EF4-FFF2-40B4-BE49-F238E27FC236}">
                <a16:creationId xmlns:a16="http://schemas.microsoft.com/office/drawing/2014/main" id="{C0E68A46-EA09-E43C-B8AB-A1FB024B1BDB}"/>
              </a:ext>
            </a:extLst>
          </p:cNvPr>
          <p:cNvGrpSpPr/>
          <p:nvPr/>
        </p:nvGrpSpPr>
        <p:grpSpPr>
          <a:xfrm>
            <a:off x="6097360" y="0"/>
            <a:ext cx="7101839" cy="6815390"/>
            <a:chOff x="-1534160" y="0"/>
            <a:chExt cx="3535680" cy="6858000"/>
          </a:xfrm>
        </p:grpSpPr>
        <p:grpSp>
          <p:nvGrpSpPr>
            <p:cNvPr id="20" name="Group 19">
              <a:extLst>
                <a:ext uri="{FF2B5EF4-FFF2-40B4-BE49-F238E27FC236}">
                  <a16:creationId xmlns:a16="http://schemas.microsoft.com/office/drawing/2014/main" id="{D86A0945-7AEE-A1AA-5CD1-4B2FB2A2904F}"/>
                </a:ext>
              </a:extLst>
            </p:cNvPr>
            <p:cNvGrpSpPr/>
            <p:nvPr/>
          </p:nvGrpSpPr>
          <p:grpSpPr>
            <a:xfrm>
              <a:off x="-1534160" y="0"/>
              <a:ext cx="3535680" cy="6858000"/>
              <a:chOff x="9113520" y="0"/>
              <a:chExt cx="3535680" cy="6858000"/>
            </a:xfrm>
          </p:grpSpPr>
          <p:sp>
            <p:nvSpPr>
              <p:cNvPr id="7" name="Rectangle 6">
                <a:extLst>
                  <a:ext uri="{FF2B5EF4-FFF2-40B4-BE49-F238E27FC236}">
                    <a16:creationId xmlns:a16="http://schemas.microsoft.com/office/drawing/2014/main" id="{A4EC4802-19ED-78AB-47A8-79AC16BBB16F}"/>
                  </a:ext>
                </a:extLst>
              </p:cNvPr>
              <p:cNvSpPr/>
              <p:nvPr/>
            </p:nvSpPr>
            <p:spPr>
              <a:xfrm>
                <a:off x="9113520" y="0"/>
                <a:ext cx="3078480"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3D64BB8-0A8C-4A68-D8C4-85AB1CA00131}"/>
                  </a:ext>
                </a:extLst>
              </p:cNvPr>
              <p:cNvSpPr txBox="1"/>
              <p:nvPr/>
            </p:nvSpPr>
            <p:spPr>
              <a:xfrm>
                <a:off x="9956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03</a:t>
                </a:r>
              </a:p>
            </p:txBody>
          </p:sp>
          <p:sp>
            <p:nvSpPr>
              <p:cNvPr id="16" name="Isosceles Triangle 15">
                <a:extLst>
                  <a:ext uri="{FF2B5EF4-FFF2-40B4-BE49-F238E27FC236}">
                    <a16:creationId xmlns:a16="http://schemas.microsoft.com/office/drawing/2014/main" id="{6A720053-B63A-BD54-82D6-63CE1A83BEE0}"/>
                  </a:ext>
                </a:extLst>
              </p:cNvPr>
              <p:cNvSpPr/>
              <p:nvPr/>
            </p:nvSpPr>
            <p:spPr>
              <a:xfrm rot="5400000">
                <a:off x="12059920" y="814118"/>
                <a:ext cx="690880" cy="487680"/>
              </a:xfrm>
              <a:prstGeom prst="triangl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7E616171-EFE5-AB11-7626-D0BBFE5F5BCA}"/>
                </a:ext>
              </a:extLst>
            </p:cNvPr>
            <p:cNvSpPr txBox="1"/>
            <p:nvPr/>
          </p:nvSpPr>
          <p:spPr>
            <a:xfrm>
              <a:off x="-1437904" y="2538119"/>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Questions &amp; Answers</a:t>
              </a:r>
            </a:p>
          </p:txBody>
        </p:sp>
      </p:grpSp>
      <p:grpSp>
        <p:nvGrpSpPr>
          <p:cNvPr id="30" name="Group 29">
            <a:extLst>
              <a:ext uri="{FF2B5EF4-FFF2-40B4-BE49-F238E27FC236}">
                <a16:creationId xmlns:a16="http://schemas.microsoft.com/office/drawing/2014/main" id="{1545FC86-0222-C2E6-90D3-0A417BBD24CC}"/>
              </a:ext>
            </a:extLst>
          </p:cNvPr>
          <p:cNvGrpSpPr/>
          <p:nvPr/>
        </p:nvGrpSpPr>
        <p:grpSpPr>
          <a:xfrm>
            <a:off x="3072834" y="0"/>
            <a:ext cx="4318566" cy="6858000"/>
            <a:chOff x="-2230120" y="0"/>
            <a:chExt cx="3505200" cy="6858000"/>
          </a:xfrm>
        </p:grpSpPr>
        <p:grpSp>
          <p:nvGrpSpPr>
            <p:cNvPr id="18" name="Group 17">
              <a:extLst>
                <a:ext uri="{FF2B5EF4-FFF2-40B4-BE49-F238E27FC236}">
                  <a16:creationId xmlns:a16="http://schemas.microsoft.com/office/drawing/2014/main" id="{16EA8D67-B834-0DE0-D0C5-E7C113A8E8DC}"/>
                </a:ext>
              </a:extLst>
            </p:cNvPr>
            <p:cNvGrpSpPr/>
            <p:nvPr/>
          </p:nvGrpSpPr>
          <p:grpSpPr>
            <a:xfrm>
              <a:off x="-2230120" y="0"/>
              <a:ext cx="3505200" cy="6858000"/>
              <a:chOff x="3078480" y="0"/>
              <a:chExt cx="3505200" cy="6858000"/>
            </a:xfrm>
          </p:grpSpPr>
          <p:sp>
            <p:nvSpPr>
              <p:cNvPr id="5" name="Rectangle 4">
                <a:extLst>
                  <a:ext uri="{FF2B5EF4-FFF2-40B4-BE49-F238E27FC236}">
                    <a16:creationId xmlns:a16="http://schemas.microsoft.com/office/drawing/2014/main" id="{84F510E3-FEB3-E2ED-1CB7-2B524CD672E6}"/>
                  </a:ext>
                </a:extLst>
              </p:cNvPr>
              <p:cNvSpPr/>
              <p:nvPr/>
            </p:nvSpPr>
            <p:spPr>
              <a:xfrm>
                <a:off x="3078480" y="0"/>
                <a:ext cx="30175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6D51BB-B287-C8BE-29F2-E03BBFFAA509}"/>
                  </a:ext>
                </a:extLst>
              </p:cNvPr>
              <p:cNvSpPr txBox="1"/>
              <p:nvPr/>
            </p:nvSpPr>
            <p:spPr>
              <a:xfrm>
                <a:off x="3860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02</a:t>
                </a:r>
              </a:p>
            </p:txBody>
          </p:sp>
          <p:sp>
            <p:nvSpPr>
              <p:cNvPr id="14" name="Isosceles Triangle 13">
                <a:extLst>
                  <a:ext uri="{FF2B5EF4-FFF2-40B4-BE49-F238E27FC236}">
                    <a16:creationId xmlns:a16="http://schemas.microsoft.com/office/drawing/2014/main" id="{4D62D5C3-4225-CF24-141A-BB10AD908CE9}"/>
                  </a:ext>
                </a:extLst>
              </p:cNvPr>
              <p:cNvSpPr/>
              <p:nvPr/>
            </p:nvSpPr>
            <p:spPr>
              <a:xfrm rot="5400000">
                <a:off x="5994400" y="814118"/>
                <a:ext cx="690880" cy="487680"/>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0588F01-03B7-A1D8-834A-31535711FB03}"/>
                </a:ext>
              </a:extLst>
            </p:cNvPr>
            <p:cNvSpPr txBox="1"/>
            <p:nvPr/>
          </p:nvSpPr>
          <p:spPr>
            <a:xfrm>
              <a:off x="-2216749" y="2514872"/>
              <a:ext cx="3004149" cy="1384995"/>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Solution Implementation Steps</a:t>
              </a:r>
            </a:p>
          </p:txBody>
        </p:sp>
      </p:grpSp>
      <p:grpSp>
        <p:nvGrpSpPr>
          <p:cNvPr id="29" name="Group 28">
            <a:extLst>
              <a:ext uri="{FF2B5EF4-FFF2-40B4-BE49-F238E27FC236}">
                <a16:creationId xmlns:a16="http://schemas.microsoft.com/office/drawing/2014/main" id="{A760CC2C-1F31-7051-F5EE-EDB6465273DE}"/>
              </a:ext>
            </a:extLst>
          </p:cNvPr>
          <p:cNvGrpSpPr/>
          <p:nvPr/>
        </p:nvGrpSpPr>
        <p:grpSpPr>
          <a:xfrm>
            <a:off x="3923" y="0"/>
            <a:ext cx="3566160" cy="6858000"/>
            <a:chOff x="-2646680" y="0"/>
            <a:chExt cx="3566160" cy="6858000"/>
          </a:xfrm>
        </p:grpSpPr>
        <p:grpSp>
          <p:nvGrpSpPr>
            <p:cNvPr id="17" name="Group 16">
              <a:extLst>
                <a:ext uri="{FF2B5EF4-FFF2-40B4-BE49-F238E27FC236}">
                  <a16:creationId xmlns:a16="http://schemas.microsoft.com/office/drawing/2014/main" id="{38EAE877-9EF2-6D4A-6980-99D9F46A207C}"/>
                </a:ext>
              </a:extLst>
            </p:cNvPr>
            <p:cNvGrpSpPr/>
            <p:nvPr/>
          </p:nvGrpSpPr>
          <p:grpSpPr>
            <a:xfrm>
              <a:off x="-2646680" y="0"/>
              <a:ext cx="3566160" cy="6858000"/>
              <a:chOff x="0" y="0"/>
              <a:chExt cx="3566160" cy="6858000"/>
            </a:xfrm>
          </p:grpSpPr>
          <p:sp>
            <p:nvSpPr>
              <p:cNvPr id="6" name="Rectangle 5">
                <a:extLst>
                  <a:ext uri="{FF2B5EF4-FFF2-40B4-BE49-F238E27FC236}">
                    <a16:creationId xmlns:a16="http://schemas.microsoft.com/office/drawing/2014/main" id="{C4EF697F-97C9-45F0-D472-F4DE75BE066C}"/>
                  </a:ext>
                </a:extLst>
              </p:cNvPr>
              <p:cNvSpPr/>
              <p:nvPr/>
            </p:nvSpPr>
            <p:spPr>
              <a:xfrm>
                <a:off x="0" y="0"/>
                <a:ext cx="307848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74885F-F50D-DC66-3AB7-304E8F9FB156}"/>
                  </a:ext>
                </a:extLst>
              </p:cNvPr>
              <p:cNvSpPr txBox="1"/>
              <p:nvPr/>
            </p:nvSpPr>
            <p:spPr>
              <a:xfrm>
                <a:off x="782320" y="396240"/>
                <a:ext cx="128016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01</a:t>
                </a:r>
              </a:p>
            </p:txBody>
          </p:sp>
          <p:sp>
            <p:nvSpPr>
              <p:cNvPr id="13" name="Isosceles Triangle 12">
                <a:extLst>
                  <a:ext uri="{FF2B5EF4-FFF2-40B4-BE49-F238E27FC236}">
                    <a16:creationId xmlns:a16="http://schemas.microsoft.com/office/drawing/2014/main" id="{AF764E35-01BF-FDF3-9DFA-D330D93FBE2C}"/>
                  </a:ext>
                </a:extLst>
              </p:cNvPr>
              <p:cNvSpPr/>
              <p:nvPr/>
            </p:nvSpPr>
            <p:spPr>
              <a:xfrm rot="5400000">
                <a:off x="2976880" y="814118"/>
                <a:ext cx="690880" cy="487680"/>
              </a:xfrm>
              <a:prstGeom prst="triangl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FBD4698-3CC7-BC39-4A40-1B28CC15DE33}"/>
                </a:ext>
              </a:extLst>
            </p:cNvPr>
            <p:cNvSpPr txBox="1"/>
            <p:nvPr/>
          </p:nvSpPr>
          <p:spPr>
            <a:xfrm>
              <a:off x="-2592729" y="2497976"/>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Business Case Study</a:t>
              </a:r>
            </a:p>
          </p:txBody>
        </p:sp>
      </p:grpSp>
    </p:spTree>
    <p:extLst>
      <p:ext uri="{BB962C8B-B14F-4D97-AF65-F5344CB8AC3E}">
        <p14:creationId xmlns:p14="http://schemas.microsoft.com/office/powerpoint/2010/main" val="358526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orking on a project&#10;&#10;Description automatically generated">
            <a:extLst>
              <a:ext uri="{FF2B5EF4-FFF2-40B4-BE49-F238E27FC236}">
                <a16:creationId xmlns:a16="http://schemas.microsoft.com/office/drawing/2014/main" id="{53F823AF-0E09-B914-2F71-F77D3FD1E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05" y="1235022"/>
            <a:ext cx="4639061" cy="4387955"/>
          </a:xfrm>
          <a:prstGeom prst="ellipse">
            <a:avLst/>
          </a:prstGeom>
        </p:spPr>
      </p:pic>
      <p:sp>
        <p:nvSpPr>
          <p:cNvPr id="8" name="TextBox 7">
            <a:extLst>
              <a:ext uri="{FF2B5EF4-FFF2-40B4-BE49-F238E27FC236}">
                <a16:creationId xmlns:a16="http://schemas.microsoft.com/office/drawing/2014/main" id="{E40214BC-880F-0E7F-0743-E15AFCB0FAE2}"/>
              </a:ext>
            </a:extLst>
          </p:cNvPr>
          <p:cNvSpPr txBox="1"/>
          <p:nvPr/>
        </p:nvSpPr>
        <p:spPr>
          <a:xfrm>
            <a:off x="3889010" y="0"/>
            <a:ext cx="8302990" cy="6858000"/>
          </a:xfrm>
          <a:custGeom>
            <a:avLst/>
            <a:gdLst/>
            <a:ahLst/>
            <a:cxnLst/>
            <a:rect l="l" t="t" r="r" b="b"/>
            <a:pathLst>
              <a:path w="8302990" h="6858000">
                <a:moveTo>
                  <a:pt x="3612840" y="761598"/>
                </a:moveTo>
                <a:lnTo>
                  <a:pt x="3612840" y="798768"/>
                </a:lnTo>
                <a:cubicBezTo>
                  <a:pt x="3609268" y="811939"/>
                  <a:pt x="3601957" y="823269"/>
                  <a:pt x="3590906" y="832757"/>
                </a:cubicBezTo>
                <a:cubicBezTo>
                  <a:pt x="3579856" y="842245"/>
                  <a:pt x="3564954" y="846988"/>
                  <a:pt x="3546202" y="846988"/>
                </a:cubicBezTo>
                <a:cubicBezTo>
                  <a:pt x="3518297" y="846988"/>
                  <a:pt x="3504344" y="835491"/>
                  <a:pt x="3504344" y="812498"/>
                </a:cubicBezTo>
                <a:cubicBezTo>
                  <a:pt x="3504344" y="802452"/>
                  <a:pt x="3507135" y="793745"/>
                  <a:pt x="3512716" y="786378"/>
                </a:cubicBezTo>
                <a:cubicBezTo>
                  <a:pt x="3518297" y="779011"/>
                  <a:pt x="3529068" y="773039"/>
                  <a:pt x="3545030" y="768463"/>
                </a:cubicBezTo>
                <a:cubicBezTo>
                  <a:pt x="3560992" y="763887"/>
                  <a:pt x="3583595" y="761598"/>
                  <a:pt x="3612840" y="761598"/>
                </a:cubicBezTo>
                <a:close/>
                <a:moveTo>
                  <a:pt x="4277841" y="636359"/>
                </a:moveTo>
                <a:cubicBezTo>
                  <a:pt x="4297040" y="636359"/>
                  <a:pt x="4311773" y="641550"/>
                  <a:pt x="4322043" y="651931"/>
                </a:cubicBezTo>
                <a:cubicBezTo>
                  <a:pt x="4332312" y="662311"/>
                  <a:pt x="4337447" y="675873"/>
                  <a:pt x="4337447" y="692616"/>
                </a:cubicBezTo>
                <a:cubicBezTo>
                  <a:pt x="4337447" y="698421"/>
                  <a:pt x="4336163" y="702495"/>
                  <a:pt x="4333596" y="704839"/>
                </a:cubicBezTo>
                <a:cubicBezTo>
                  <a:pt x="4331029" y="707183"/>
                  <a:pt x="4326620" y="708355"/>
                  <a:pt x="4320369" y="708355"/>
                </a:cubicBezTo>
                <a:lnTo>
                  <a:pt x="4211203" y="708355"/>
                </a:lnTo>
                <a:cubicBezTo>
                  <a:pt x="4213882" y="686254"/>
                  <a:pt x="4220580" y="668730"/>
                  <a:pt x="4231295" y="655782"/>
                </a:cubicBezTo>
                <a:cubicBezTo>
                  <a:pt x="4242011" y="642833"/>
                  <a:pt x="4257526" y="636359"/>
                  <a:pt x="4277841" y="636359"/>
                </a:cubicBezTo>
                <a:close/>
                <a:moveTo>
                  <a:pt x="1934691" y="636359"/>
                </a:moveTo>
                <a:cubicBezTo>
                  <a:pt x="1914376" y="636359"/>
                  <a:pt x="1898861" y="642833"/>
                  <a:pt x="1888145" y="655782"/>
                </a:cubicBezTo>
                <a:cubicBezTo>
                  <a:pt x="1877430" y="668730"/>
                  <a:pt x="1870732" y="686254"/>
                  <a:pt x="1868053" y="708355"/>
                </a:cubicBezTo>
                <a:lnTo>
                  <a:pt x="1977219" y="708355"/>
                </a:lnTo>
                <a:cubicBezTo>
                  <a:pt x="1983470" y="708355"/>
                  <a:pt x="1987879" y="707183"/>
                  <a:pt x="1990446" y="704839"/>
                </a:cubicBezTo>
                <a:cubicBezTo>
                  <a:pt x="1993013" y="702495"/>
                  <a:pt x="1994297" y="698421"/>
                  <a:pt x="1994297" y="692616"/>
                </a:cubicBezTo>
                <a:cubicBezTo>
                  <a:pt x="1994297" y="675873"/>
                  <a:pt x="1989162" y="662311"/>
                  <a:pt x="1978893" y="651931"/>
                </a:cubicBezTo>
                <a:cubicBezTo>
                  <a:pt x="1968624" y="641550"/>
                  <a:pt x="1953890" y="636359"/>
                  <a:pt x="1934691" y="636359"/>
                </a:cubicBezTo>
                <a:close/>
                <a:moveTo>
                  <a:pt x="1181621" y="573405"/>
                </a:moveTo>
                <a:lnTo>
                  <a:pt x="1250603" y="573405"/>
                </a:lnTo>
                <a:cubicBezTo>
                  <a:pt x="1257300" y="573405"/>
                  <a:pt x="1262044" y="574689"/>
                  <a:pt x="1264834" y="577256"/>
                </a:cubicBezTo>
                <a:cubicBezTo>
                  <a:pt x="1267625" y="579823"/>
                  <a:pt x="1269020" y="584456"/>
                  <a:pt x="1269020" y="591153"/>
                </a:cubicBezTo>
                <a:lnTo>
                  <a:pt x="1269020" y="898557"/>
                </a:lnTo>
                <a:cubicBezTo>
                  <a:pt x="1269020" y="905255"/>
                  <a:pt x="1267625" y="909887"/>
                  <a:pt x="1264834" y="912454"/>
                </a:cubicBezTo>
                <a:cubicBezTo>
                  <a:pt x="1262044" y="915022"/>
                  <a:pt x="1257300" y="916305"/>
                  <a:pt x="1250603" y="916305"/>
                </a:cubicBezTo>
                <a:lnTo>
                  <a:pt x="1181621" y="916305"/>
                </a:lnTo>
                <a:cubicBezTo>
                  <a:pt x="1174924" y="916305"/>
                  <a:pt x="1170180" y="915022"/>
                  <a:pt x="1167389" y="912454"/>
                </a:cubicBezTo>
                <a:cubicBezTo>
                  <a:pt x="1164599" y="909887"/>
                  <a:pt x="1163203" y="905255"/>
                  <a:pt x="1163203" y="898557"/>
                </a:cubicBezTo>
                <a:lnTo>
                  <a:pt x="1163203" y="591153"/>
                </a:lnTo>
                <a:cubicBezTo>
                  <a:pt x="1163203" y="584456"/>
                  <a:pt x="1164599" y="579823"/>
                  <a:pt x="1167389" y="577256"/>
                </a:cubicBezTo>
                <a:cubicBezTo>
                  <a:pt x="1170180" y="574689"/>
                  <a:pt x="1174924" y="573405"/>
                  <a:pt x="1181621" y="573405"/>
                </a:cubicBezTo>
                <a:close/>
                <a:moveTo>
                  <a:pt x="4278511" y="565033"/>
                </a:moveTo>
                <a:cubicBezTo>
                  <a:pt x="4243685" y="565033"/>
                  <a:pt x="4213436" y="572066"/>
                  <a:pt x="4187763" y="586130"/>
                </a:cubicBezTo>
                <a:cubicBezTo>
                  <a:pt x="4162090" y="600194"/>
                  <a:pt x="4142222" y="621067"/>
                  <a:pt x="4128157" y="648749"/>
                </a:cubicBezTo>
                <a:cubicBezTo>
                  <a:pt x="4114093" y="676431"/>
                  <a:pt x="4107061" y="710253"/>
                  <a:pt x="4107061" y="750213"/>
                </a:cubicBezTo>
                <a:cubicBezTo>
                  <a:pt x="4107061" y="809149"/>
                  <a:pt x="4123469" y="852960"/>
                  <a:pt x="4156286" y="881647"/>
                </a:cubicBezTo>
                <a:cubicBezTo>
                  <a:pt x="4189102" y="910333"/>
                  <a:pt x="4234867" y="924677"/>
                  <a:pt x="4293580" y="924677"/>
                </a:cubicBezTo>
                <a:cubicBezTo>
                  <a:pt x="4349390" y="924677"/>
                  <a:pt x="4391918" y="914073"/>
                  <a:pt x="4421163" y="892865"/>
                </a:cubicBezTo>
                <a:cubicBezTo>
                  <a:pt x="4422725" y="891748"/>
                  <a:pt x="4423953" y="890688"/>
                  <a:pt x="4424846" y="889683"/>
                </a:cubicBezTo>
                <a:cubicBezTo>
                  <a:pt x="4425739" y="888679"/>
                  <a:pt x="4426632" y="887395"/>
                  <a:pt x="4427525" y="885833"/>
                </a:cubicBezTo>
                <a:cubicBezTo>
                  <a:pt x="4431097" y="878019"/>
                  <a:pt x="4434222" y="867973"/>
                  <a:pt x="4436901" y="855695"/>
                </a:cubicBezTo>
                <a:cubicBezTo>
                  <a:pt x="4438017" y="850337"/>
                  <a:pt x="4438576" y="846207"/>
                  <a:pt x="4438576" y="843305"/>
                </a:cubicBezTo>
                <a:cubicBezTo>
                  <a:pt x="4438576" y="838170"/>
                  <a:pt x="4435785" y="834152"/>
                  <a:pt x="4430204" y="831250"/>
                </a:cubicBezTo>
                <a:cubicBezTo>
                  <a:pt x="4422390" y="827008"/>
                  <a:pt x="4414298" y="823995"/>
                  <a:pt x="4405926" y="822209"/>
                </a:cubicBezTo>
                <a:cubicBezTo>
                  <a:pt x="4397555" y="820423"/>
                  <a:pt x="4390801" y="819530"/>
                  <a:pt x="4385667" y="819530"/>
                </a:cubicBezTo>
                <a:cubicBezTo>
                  <a:pt x="4383435" y="819530"/>
                  <a:pt x="4381537" y="819809"/>
                  <a:pt x="4379974" y="820367"/>
                </a:cubicBezTo>
                <a:cubicBezTo>
                  <a:pt x="4378412" y="820925"/>
                  <a:pt x="4376402" y="822097"/>
                  <a:pt x="4373947" y="823883"/>
                </a:cubicBezTo>
                <a:cubicBezTo>
                  <a:pt x="4352292" y="839733"/>
                  <a:pt x="4327177" y="847658"/>
                  <a:pt x="4298603" y="847658"/>
                </a:cubicBezTo>
                <a:cubicBezTo>
                  <a:pt x="4272483" y="847658"/>
                  <a:pt x="4251889" y="841575"/>
                  <a:pt x="4236820" y="829408"/>
                </a:cubicBezTo>
                <a:cubicBezTo>
                  <a:pt x="4221752" y="817241"/>
                  <a:pt x="4213436" y="799773"/>
                  <a:pt x="4211873" y="777002"/>
                </a:cubicBezTo>
                <a:lnTo>
                  <a:pt x="4355529" y="777002"/>
                </a:lnTo>
                <a:cubicBezTo>
                  <a:pt x="4382542" y="777002"/>
                  <a:pt x="4402634" y="771588"/>
                  <a:pt x="4415805" y="760761"/>
                </a:cubicBezTo>
                <a:cubicBezTo>
                  <a:pt x="4428976" y="749934"/>
                  <a:pt x="4435562" y="731572"/>
                  <a:pt x="4435562" y="705676"/>
                </a:cubicBezTo>
                <a:cubicBezTo>
                  <a:pt x="4435562" y="678217"/>
                  <a:pt x="4429423" y="653884"/>
                  <a:pt x="4417144" y="632676"/>
                </a:cubicBezTo>
                <a:cubicBezTo>
                  <a:pt x="4404866" y="611468"/>
                  <a:pt x="4386895" y="594892"/>
                  <a:pt x="4363231" y="582949"/>
                </a:cubicBezTo>
                <a:cubicBezTo>
                  <a:pt x="4339568" y="571005"/>
                  <a:pt x="4311328" y="565033"/>
                  <a:pt x="4278511" y="565033"/>
                </a:cubicBezTo>
                <a:close/>
                <a:moveTo>
                  <a:pt x="3940411" y="565033"/>
                </a:moveTo>
                <a:cubicBezTo>
                  <a:pt x="3914738" y="565033"/>
                  <a:pt x="3890907" y="568940"/>
                  <a:pt x="3868917" y="576754"/>
                </a:cubicBezTo>
                <a:cubicBezTo>
                  <a:pt x="3846928" y="584567"/>
                  <a:pt x="3829124" y="596678"/>
                  <a:pt x="3815507" y="613086"/>
                </a:cubicBezTo>
                <a:cubicBezTo>
                  <a:pt x="3801889" y="629495"/>
                  <a:pt x="3795080" y="649866"/>
                  <a:pt x="3795080" y="674199"/>
                </a:cubicBezTo>
                <a:cubicBezTo>
                  <a:pt x="3795080" y="692505"/>
                  <a:pt x="3798261" y="707853"/>
                  <a:pt x="3804624" y="720243"/>
                </a:cubicBezTo>
                <a:cubicBezTo>
                  <a:pt x="3810986" y="732633"/>
                  <a:pt x="3820362" y="743069"/>
                  <a:pt x="3832752" y="751552"/>
                </a:cubicBezTo>
                <a:cubicBezTo>
                  <a:pt x="3845142" y="760036"/>
                  <a:pt x="3861271" y="767849"/>
                  <a:pt x="3881140" y="774993"/>
                </a:cubicBezTo>
                <a:cubicBezTo>
                  <a:pt x="3903464" y="783030"/>
                  <a:pt x="3919258" y="789057"/>
                  <a:pt x="3928523" y="793075"/>
                </a:cubicBezTo>
                <a:cubicBezTo>
                  <a:pt x="3937788" y="797094"/>
                  <a:pt x="3944485" y="801224"/>
                  <a:pt x="3948615" y="805465"/>
                </a:cubicBezTo>
                <a:cubicBezTo>
                  <a:pt x="3952745" y="809707"/>
                  <a:pt x="3954810" y="815065"/>
                  <a:pt x="3954810" y="821539"/>
                </a:cubicBezTo>
                <a:cubicBezTo>
                  <a:pt x="3954810" y="830915"/>
                  <a:pt x="3950177" y="838170"/>
                  <a:pt x="3940913" y="843305"/>
                </a:cubicBezTo>
                <a:cubicBezTo>
                  <a:pt x="3931648" y="848440"/>
                  <a:pt x="3919426" y="851007"/>
                  <a:pt x="3904245" y="851007"/>
                </a:cubicBezTo>
                <a:cubicBezTo>
                  <a:pt x="3878126" y="851007"/>
                  <a:pt x="3855579" y="841966"/>
                  <a:pt x="3836603" y="823883"/>
                </a:cubicBezTo>
                <a:cubicBezTo>
                  <a:pt x="3833478" y="820757"/>
                  <a:pt x="3830687" y="819195"/>
                  <a:pt x="3828231" y="819195"/>
                </a:cubicBezTo>
                <a:cubicBezTo>
                  <a:pt x="3825329" y="819195"/>
                  <a:pt x="3822539" y="821204"/>
                  <a:pt x="3819860" y="825222"/>
                </a:cubicBezTo>
                <a:lnTo>
                  <a:pt x="3785704" y="875787"/>
                </a:lnTo>
                <a:cubicBezTo>
                  <a:pt x="3784588" y="877573"/>
                  <a:pt x="3784029" y="879470"/>
                  <a:pt x="3784029" y="881479"/>
                </a:cubicBezTo>
                <a:cubicBezTo>
                  <a:pt x="3784029" y="884158"/>
                  <a:pt x="3785034" y="886502"/>
                  <a:pt x="3787043" y="888512"/>
                </a:cubicBezTo>
                <a:cubicBezTo>
                  <a:pt x="3813386" y="912622"/>
                  <a:pt x="3853235" y="924677"/>
                  <a:pt x="3906589" y="924677"/>
                </a:cubicBezTo>
                <a:cubicBezTo>
                  <a:pt x="3933378" y="924677"/>
                  <a:pt x="3958214" y="920770"/>
                  <a:pt x="3981096" y="912957"/>
                </a:cubicBezTo>
                <a:cubicBezTo>
                  <a:pt x="4003979" y="905143"/>
                  <a:pt x="4022564" y="892753"/>
                  <a:pt x="4036851" y="875787"/>
                </a:cubicBezTo>
                <a:cubicBezTo>
                  <a:pt x="4051139" y="858820"/>
                  <a:pt x="4058282" y="837389"/>
                  <a:pt x="4058282" y="811493"/>
                </a:cubicBezTo>
                <a:cubicBezTo>
                  <a:pt x="4058282" y="791401"/>
                  <a:pt x="4054655" y="775104"/>
                  <a:pt x="4047399" y="762603"/>
                </a:cubicBezTo>
                <a:cubicBezTo>
                  <a:pt x="4040144" y="750101"/>
                  <a:pt x="4030098" y="740111"/>
                  <a:pt x="4017262" y="732633"/>
                </a:cubicBezTo>
                <a:cubicBezTo>
                  <a:pt x="4004425" y="725154"/>
                  <a:pt x="3987180" y="717620"/>
                  <a:pt x="3965525" y="710029"/>
                </a:cubicBezTo>
                <a:cubicBezTo>
                  <a:pt x="3946327" y="703332"/>
                  <a:pt x="3932541" y="698198"/>
                  <a:pt x="3924170" y="694626"/>
                </a:cubicBezTo>
                <a:cubicBezTo>
                  <a:pt x="3915798" y="691054"/>
                  <a:pt x="3909436" y="686980"/>
                  <a:pt x="3905083" y="682403"/>
                </a:cubicBezTo>
                <a:cubicBezTo>
                  <a:pt x="3900729" y="677827"/>
                  <a:pt x="3898553" y="672078"/>
                  <a:pt x="3898553" y="665158"/>
                </a:cubicBezTo>
                <a:cubicBezTo>
                  <a:pt x="3898553" y="647521"/>
                  <a:pt x="3912729" y="638704"/>
                  <a:pt x="3941080" y="638704"/>
                </a:cubicBezTo>
                <a:cubicBezTo>
                  <a:pt x="3959163" y="638704"/>
                  <a:pt x="3973785" y="643950"/>
                  <a:pt x="3984947" y="654442"/>
                </a:cubicBezTo>
                <a:cubicBezTo>
                  <a:pt x="3988296" y="657791"/>
                  <a:pt x="3990975" y="659465"/>
                  <a:pt x="3992984" y="659465"/>
                </a:cubicBezTo>
                <a:cubicBezTo>
                  <a:pt x="3997226" y="659465"/>
                  <a:pt x="4004425" y="658070"/>
                  <a:pt x="4014583" y="655279"/>
                </a:cubicBezTo>
                <a:cubicBezTo>
                  <a:pt x="4024740" y="652489"/>
                  <a:pt x="4031940" y="649977"/>
                  <a:pt x="4036182" y="647745"/>
                </a:cubicBezTo>
                <a:cubicBezTo>
                  <a:pt x="4040646" y="645289"/>
                  <a:pt x="4042879" y="641159"/>
                  <a:pt x="4042879" y="635355"/>
                </a:cubicBezTo>
                <a:lnTo>
                  <a:pt x="4042544" y="631336"/>
                </a:lnTo>
                <a:cubicBezTo>
                  <a:pt x="4040981" y="617049"/>
                  <a:pt x="4038749" y="605552"/>
                  <a:pt x="4035847" y="596846"/>
                </a:cubicBezTo>
                <a:cubicBezTo>
                  <a:pt x="4035177" y="594613"/>
                  <a:pt x="4034340" y="592827"/>
                  <a:pt x="4033335" y="591488"/>
                </a:cubicBezTo>
                <a:cubicBezTo>
                  <a:pt x="4032331" y="590148"/>
                  <a:pt x="4030824" y="588586"/>
                  <a:pt x="4028815" y="586800"/>
                </a:cubicBezTo>
                <a:cubicBezTo>
                  <a:pt x="4012741" y="572289"/>
                  <a:pt x="3983273" y="565033"/>
                  <a:pt x="3940411" y="565033"/>
                </a:cubicBezTo>
                <a:close/>
                <a:moveTo>
                  <a:pt x="3566294" y="565033"/>
                </a:moveTo>
                <a:cubicBezTo>
                  <a:pt x="3544193" y="565033"/>
                  <a:pt x="3524827" y="566596"/>
                  <a:pt x="3508195" y="569722"/>
                </a:cubicBezTo>
                <a:cubicBezTo>
                  <a:pt x="3491564" y="572847"/>
                  <a:pt x="3478336" y="576363"/>
                  <a:pt x="3468514" y="580270"/>
                </a:cubicBezTo>
                <a:cubicBezTo>
                  <a:pt x="3458691" y="584177"/>
                  <a:pt x="3451994" y="587581"/>
                  <a:pt x="3448422" y="590483"/>
                </a:cubicBezTo>
                <a:cubicBezTo>
                  <a:pt x="3445743" y="592492"/>
                  <a:pt x="3443678" y="594222"/>
                  <a:pt x="3442227" y="595674"/>
                </a:cubicBezTo>
                <a:cubicBezTo>
                  <a:pt x="3440776" y="597125"/>
                  <a:pt x="3439492" y="598966"/>
                  <a:pt x="3438376" y="601199"/>
                </a:cubicBezTo>
                <a:cubicBezTo>
                  <a:pt x="3436813" y="604547"/>
                  <a:pt x="3435139" y="609403"/>
                  <a:pt x="3433353" y="615765"/>
                </a:cubicBezTo>
                <a:cubicBezTo>
                  <a:pt x="3431567" y="622128"/>
                  <a:pt x="3430228" y="627876"/>
                  <a:pt x="3429335" y="633011"/>
                </a:cubicBezTo>
                <a:cubicBezTo>
                  <a:pt x="3427995" y="639038"/>
                  <a:pt x="3427326" y="643503"/>
                  <a:pt x="3427326" y="646405"/>
                </a:cubicBezTo>
                <a:cubicBezTo>
                  <a:pt x="3427549" y="649307"/>
                  <a:pt x="3429558" y="651540"/>
                  <a:pt x="3433353" y="653103"/>
                </a:cubicBezTo>
                <a:cubicBezTo>
                  <a:pt x="3444069" y="656898"/>
                  <a:pt x="3452273" y="659744"/>
                  <a:pt x="3457966" y="661642"/>
                </a:cubicBezTo>
                <a:cubicBezTo>
                  <a:pt x="3463658" y="663539"/>
                  <a:pt x="3469184" y="664823"/>
                  <a:pt x="3474541" y="665492"/>
                </a:cubicBezTo>
                <a:cubicBezTo>
                  <a:pt x="3476997" y="665939"/>
                  <a:pt x="3479062" y="665939"/>
                  <a:pt x="3480736" y="665492"/>
                </a:cubicBezTo>
                <a:cubicBezTo>
                  <a:pt x="3482411" y="665046"/>
                  <a:pt x="3484141" y="664041"/>
                  <a:pt x="3485927" y="662479"/>
                </a:cubicBezTo>
                <a:cubicBezTo>
                  <a:pt x="3492401" y="657567"/>
                  <a:pt x="3501219" y="652656"/>
                  <a:pt x="3512381" y="647745"/>
                </a:cubicBezTo>
                <a:cubicBezTo>
                  <a:pt x="3523543" y="642833"/>
                  <a:pt x="3536938" y="640378"/>
                  <a:pt x="3552565" y="640378"/>
                </a:cubicBezTo>
                <a:cubicBezTo>
                  <a:pt x="3573103" y="640378"/>
                  <a:pt x="3588395" y="644954"/>
                  <a:pt x="3598441" y="654107"/>
                </a:cubicBezTo>
                <a:cubicBezTo>
                  <a:pt x="3608487" y="663260"/>
                  <a:pt x="3613510" y="677771"/>
                  <a:pt x="3613510" y="697639"/>
                </a:cubicBezTo>
                <a:cubicBezTo>
                  <a:pt x="3558815" y="699202"/>
                  <a:pt x="3515953" y="705341"/>
                  <a:pt x="3484922" y="716057"/>
                </a:cubicBezTo>
                <a:cubicBezTo>
                  <a:pt x="3453891" y="726773"/>
                  <a:pt x="3432349" y="740837"/>
                  <a:pt x="3420294" y="758250"/>
                </a:cubicBezTo>
                <a:cubicBezTo>
                  <a:pt x="3408238" y="775663"/>
                  <a:pt x="3402211" y="796536"/>
                  <a:pt x="3402211" y="820869"/>
                </a:cubicBezTo>
                <a:cubicBezTo>
                  <a:pt x="3402211" y="842300"/>
                  <a:pt x="3406564" y="860830"/>
                  <a:pt x="3415271" y="876456"/>
                </a:cubicBezTo>
                <a:cubicBezTo>
                  <a:pt x="3423977" y="892083"/>
                  <a:pt x="3436367" y="904027"/>
                  <a:pt x="3452440" y="912287"/>
                </a:cubicBezTo>
                <a:cubicBezTo>
                  <a:pt x="3468514" y="920547"/>
                  <a:pt x="3487489" y="924677"/>
                  <a:pt x="3509367" y="924677"/>
                </a:cubicBezTo>
                <a:cubicBezTo>
                  <a:pt x="3557141" y="924677"/>
                  <a:pt x="3590851" y="910501"/>
                  <a:pt x="3610496" y="882149"/>
                </a:cubicBezTo>
                <a:lnTo>
                  <a:pt x="3612840" y="882149"/>
                </a:lnTo>
                <a:lnTo>
                  <a:pt x="3633601" y="908938"/>
                </a:lnTo>
                <a:cubicBezTo>
                  <a:pt x="3635834" y="911840"/>
                  <a:pt x="3638290" y="913794"/>
                  <a:pt x="3640968" y="914798"/>
                </a:cubicBezTo>
                <a:cubicBezTo>
                  <a:pt x="3643647" y="915803"/>
                  <a:pt x="3646996" y="916305"/>
                  <a:pt x="3651014" y="916305"/>
                </a:cubicBezTo>
                <a:lnTo>
                  <a:pt x="3701244" y="916305"/>
                </a:lnTo>
                <a:cubicBezTo>
                  <a:pt x="3706602" y="916305"/>
                  <a:pt x="3710508" y="914910"/>
                  <a:pt x="3712964" y="912119"/>
                </a:cubicBezTo>
                <a:cubicBezTo>
                  <a:pt x="3715420" y="909329"/>
                  <a:pt x="3716648" y="905589"/>
                  <a:pt x="3716648" y="900901"/>
                </a:cubicBezTo>
                <a:lnTo>
                  <a:pt x="3716648" y="711369"/>
                </a:lnTo>
                <a:cubicBezTo>
                  <a:pt x="3716648" y="662479"/>
                  <a:pt x="3704202" y="625867"/>
                  <a:pt x="3679310" y="601534"/>
                </a:cubicBezTo>
                <a:cubicBezTo>
                  <a:pt x="3654419" y="577200"/>
                  <a:pt x="3616747" y="565033"/>
                  <a:pt x="3566294" y="565033"/>
                </a:cubicBezTo>
                <a:close/>
                <a:moveTo>
                  <a:pt x="2606911" y="565033"/>
                </a:moveTo>
                <a:cubicBezTo>
                  <a:pt x="2581238" y="565033"/>
                  <a:pt x="2557407" y="568940"/>
                  <a:pt x="2535417" y="576754"/>
                </a:cubicBezTo>
                <a:cubicBezTo>
                  <a:pt x="2513428" y="584567"/>
                  <a:pt x="2495624" y="596678"/>
                  <a:pt x="2482007" y="613086"/>
                </a:cubicBezTo>
                <a:cubicBezTo>
                  <a:pt x="2468389" y="629495"/>
                  <a:pt x="2461580" y="649866"/>
                  <a:pt x="2461580" y="674199"/>
                </a:cubicBezTo>
                <a:cubicBezTo>
                  <a:pt x="2461580" y="692505"/>
                  <a:pt x="2464761" y="707853"/>
                  <a:pt x="2471124" y="720243"/>
                </a:cubicBezTo>
                <a:cubicBezTo>
                  <a:pt x="2477486" y="732633"/>
                  <a:pt x="2486862" y="743069"/>
                  <a:pt x="2499252" y="751552"/>
                </a:cubicBezTo>
                <a:cubicBezTo>
                  <a:pt x="2511642" y="760036"/>
                  <a:pt x="2527771" y="767849"/>
                  <a:pt x="2547640" y="774993"/>
                </a:cubicBezTo>
                <a:cubicBezTo>
                  <a:pt x="2569964" y="783030"/>
                  <a:pt x="2585758" y="789057"/>
                  <a:pt x="2595023" y="793075"/>
                </a:cubicBezTo>
                <a:cubicBezTo>
                  <a:pt x="2604288" y="797094"/>
                  <a:pt x="2610985" y="801224"/>
                  <a:pt x="2615115" y="805465"/>
                </a:cubicBezTo>
                <a:cubicBezTo>
                  <a:pt x="2619245" y="809707"/>
                  <a:pt x="2621310" y="815065"/>
                  <a:pt x="2621310" y="821539"/>
                </a:cubicBezTo>
                <a:cubicBezTo>
                  <a:pt x="2621310" y="830915"/>
                  <a:pt x="2616677" y="838170"/>
                  <a:pt x="2607413" y="843305"/>
                </a:cubicBezTo>
                <a:cubicBezTo>
                  <a:pt x="2598148" y="848440"/>
                  <a:pt x="2585926" y="851007"/>
                  <a:pt x="2570745" y="851007"/>
                </a:cubicBezTo>
                <a:cubicBezTo>
                  <a:pt x="2544626" y="851007"/>
                  <a:pt x="2522079" y="841966"/>
                  <a:pt x="2503103" y="823883"/>
                </a:cubicBezTo>
                <a:cubicBezTo>
                  <a:pt x="2499978" y="820757"/>
                  <a:pt x="2497187" y="819195"/>
                  <a:pt x="2494731" y="819195"/>
                </a:cubicBezTo>
                <a:cubicBezTo>
                  <a:pt x="2491829" y="819195"/>
                  <a:pt x="2489039" y="821204"/>
                  <a:pt x="2486360" y="825222"/>
                </a:cubicBezTo>
                <a:lnTo>
                  <a:pt x="2452204" y="875787"/>
                </a:lnTo>
                <a:cubicBezTo>
                  <a:pt x="2451088" y="877573"/>
                  <a:pt x="2450529" y="879470"/>
                  <a:pt x="2450529" y="881479"/>
                </a:cubicBezTo>
                <a:cubicBezTo>
                  <a:pt x="2450529" y="884158"/>
                  <a:pt x="2451534" y="886502"/>
                  <a:pt x="2453543" y="888512"/>
                </a:cubicBezTo>
                <a:cubicBezTo>
                  <a:pt x="2479886" y="912622"/>
                  <a:pt x="2519735" y="924677"/>
                  <a:pt x="2573089" y="924677"/>
                </a:cubicBezTo>
                <a:cubicBezTo>
                  <a:pt x="2599878" y="924677"/>
                  <a:pt x="2624714" y="920770"/>
                  <a:pt x="2647596" y="912957"/>
                </a:cubicBezTo>
                <a:cubicBezTo>
                  <a:pt x="2670479" y="905143"/>
                  <a:pt x="2689064" y="892753"/>
                  <a:pt x="2703351" y="875787"/>
                </a:cubicBezTo>
                <a:cubicBezTo>
                  <a:pt x="2717639" y="858820"/>
                  <a:pt x="2724782" y="837389"/>
                  <a:pt x="2724782" y="811493"/>
                </a:cubicBezTo>
                <a:cubicBezTo>
                  <a:pt x="2724782" y="791401"/>
                  <a:pt x="2721155" y="775104"/>
                  <a:pt x="2713899" y="762603"/>
                </a:cubicBezTo>
                <a:cubicBezTo>
                  <a:pt x="2706644" y="750101"/>
                  <a:pt x="2696598" y="740111"/>
                  <a:pt x="2683762" y="732633"/>
                </a:cubicBezTo>
                <a:cubicBezTo>
                  <a:pt x="2670925" y="725154"/>
                  <a:pt x="2653680" y="717620"/>
                  <a:pt x="2632025" y="710029"/>
                </a:cubicBezTo>
                <a:cubicBezTo>
                  <a:pt x="2612827" y="703332"/>
                  <a:pt x="2599041" y="698198"/>
                  <a:pt x="2590670" y="694626"/>
                </a:cubicBezTo>
                <a:cubicBezTo>
                  <a:pt x="2582298" y="691054"/>
                  <a:pt x="2575936" y="686980"/>
                  <a:pt x="2571583" y="682403"/>
                </a:cubicBezTo>
                <a:cubicBezTo>
                  <a:pt x="2567229" y="677827"/>
                  <a:pt x="2565053" y="672078"/>
                  <a:pt x="2565053" y="665158"/>
                </a:cubicBezTo>
                <a:cubicBezTo>
                  <a:pt x="2565053" y="647521"/>
                  <a:pt x="2579229" y="638704"/>
                  <a:pt x="2607580" y="638704"/>
                </a:cubicBezTo>
                <a:cubicBezTo>
                  <a:pt x="2625663" y="638704"/>
                  <a:pt x="2640285" y="643950"/>
                  <a:pt x="2651447" y="654442"/>
                </a:cubicBezTo>
                <a:cubicBezTo>
                  <a:pt x="2654796" y="657791"/>
                  <a:pt x="2657475" y="659465"/>
                  <a:pt x="2659484" y="659465"/>
                </a:cubicBezTo>
                <a:cubicBezTo>
                  <a:pt x="2663726" y="659465"/>
                  <a:pt x="2670925" y="658070"/>
                  <a:pt x="2681083" y="655279"/>
                </a:cubicBezTo>
                <a:cubicBezTo>
                  <a:pt x="2691240" y="652489"/>
                  <a:pt x="2698440" y="649977"/>
                  <a:pt x="2702682" y="647745"/>
                </a:cubicBezTo>
                <a:cubicBezTo>
                  <a:pt x="2707146" y="645289"/>
                  <a:pt x="2709379" y="641159"/>
                  <a:pt x="2709379" y="635355"/>
                </a:cubicBezTo>
                <a:lnTo>
                  <a:pt x="2709044" y="631336"/>
                </a:lnTo>
                <a:cubicBezTo>
                  <a:pt x="2707481" y="617049"/>
                  <a:pt x="2705249" y="605552"/>
                  <a:pt x="2702347" y="596846"/>
                </a:cubicBezTo>
                <a:cubicBezTo>
                  <a:pt x="2701677" y="594613"/>
                  <a:pt x="2700840" y="592827"/>
                  <a:pt x="2699835" y="591488"/>
                </a:cubicBezTo>
                <a:cubicBezTo>
                  <a:pt x="2698831" y="590148"/>
                  <a:pt x="2697324" y="588586"/>
                  <a:pt x="2695315" y="586800"/>
                </a:cubicBezTo>
                <a:cubicBezTo>
                  <a:pt x="2679241" y="572289"/>
                  <a:pt x="2649773" y="565033"/>
                  <a:pt x="2606911" y="565033"/>
                </a:cubicBezTo>
                <a:close/>
                <a:moveTo>
                  <a:pt x="2292586" y="565033"/>
                </a:moveTo>
                <a:cubicBezTo>
                  <a:pt x="2266913" y="565033"/>
                  <a:pt x="2243082" y="568940"/>
                  <a:pt x="2221092" y="576754"/>
                </a:cubicBezTo>
                <a:cubicBezTo>
                  <a:pt x="2199103" y="584567"/>
                  <a:pt x="2181299" y="596678"/>
                  <a:pt x="2167682" y="613086"/>
                </a:cubicBezTo>
                <a:cubicBezTo>
                  <a:pt x="2154064" y="629495"/>
                  <a:pt x="2147255" y="649866"/>
                  <a:pt x="2147255" y="674199"/>
                </a:cubicBezTo>
                <a:cubicBezTo>
                  <a:pt x="2147255" y="692505"/>
                  <a:pt x="2150436" y="707853"/>
                  <a:pt x="2156799" y="720243"/>
                </a:cubicBezTo>
                <a:cubicBezTo>
                  <a:pt x="2163161" y="732633"/>
                  <a:pt x="2172537" y="743069"/>
                  <a:pt x="2184927" y="751552"/>
                </a:cubicBezTo>
                <a:cubicBezTo>
                  <a:pt x="2197317" y="760036"/>
                  <a:pt x="2213446" y="767849"/>
                  <a:pt x="2233315" y="774993"/>
                </a:cubicBezTo>
                <a:cubicBezTo>
                  <a:pt x="2255639" y="783030"/>
                  <a:pt x="2271433" y="789057"/>
                  <a:pt x="2280698" y="793075"/>
                </a:cubicBezTo>
                <a:cubicBezTo>
                  <a:pt x="2289963" y="797094"/>
                  <a:pt x="2296660" y="801224"/>
                  <a:pt x="2300790" y="805465"/>
                </a:cubicBezTo>
                <a:cubicBezTo>
                  <a:pt x="2304920" y="809707"/>
                  <a:pt x="2306985" y="815065"/>
                  <a:pt x="2306985" y="821539"/>
                </a:cubicBezTo>
                <a:cubicBezTo>
                  <a:pt x="2306985" y="830915"/>
                  <a:pt x="2302352" y="838170"/>
                  <a:pt x="2293088" y="843305"/>
                </a:cubicBezTo>
                <a:cubicBezTo>
                  <a:pt x="2283823" y="848440"/>
                  <a:pt x="2271601" y="851007"/>
                  <a:pt x="2256420" y="851007"/>
                </a:cubicBezTo>
                <a:cubicBezTo>
                  <a:pt x="2230301" y="851007"/>
                  <a:pt x="2207754" y="841966"/>
                  <a:pt x="2188778" y="823883"/>
                </a:cubicBezTo>
                <a:cubicBezTo>
                  <a:pt x="2185653" y="820757"/>
                  <a:pt x="2182862" y="819195"/>
                  <a:pt x="2180406" y="819195"/>
                </a:cubicBezTo>
                <a:cubicBezTo>
                  <a:pt x="2177504" y="819195"/>
                  <a:pt x="2174714" y="821204"/>
                  <a:pt x="2172035" y="825222"/>
                </a:cubicBezTo>
                <a:lnTo>
                  <a:pt x="2137879" y="875787"/>
                </a:lnTo>
                <a:cubicBezTo>
                  <a:pt x="2136763" y="877573"/>
                  <a:pt x="2136204" y="879470"/>
                  <a:pt x="2136204" y="881479"/>
                </a:cubicBezTo>
                <a:cubicBezTo>
                  <a:pt x="2136204" y="884158"/>
                  <a:pt x="2137209" y="886502"/>
                  <a:pt x="2139218" y="888512"/>
                </a:cubicBezTo>
                <a:cubicBezTo>
                  <a:pt x="2165561" y="912622"/>
                  <a:pt x="2205410" y="924677"/>
                  <a:pt x="2258764" y="924677"/>
                </a:cubicBezTo>
                <a:cubicBezTo>
                  <a:pt x="2285553" y="924677"/>
                  <a:pt x="2310389" y="920770"/>
                  <a:pt x="2333271" y="912957"/>
                </a:cubicBezTo>
                <a:cubicBezTo>
                  <a:pt x="2356154" y="905143"/>
                  <a:pt x="2374739" y="892753"/>
                  <a:pt x="2389026" y="875787"/>
                </a:cubicBezTo>
                <a:cubicBezTo>
                  <a:pt x="2403314" y="858820"/>
                  <a:pt x="2410457" y="837389"/>
                  <a:pt x="2410457" y="811493"/>
                </a:cubicBezTo>
                <a:cubicBezTo>
                  <a:pt x="2410457" y="791401"/>
                  <a:pt x="2406830" y="775104"/>
                  <a:pt x="2399574" y="762603"/>
                </a:cubicBezTo>
                <a:cubicBezTo>
                  <a:pt x="2392319" y="750101"/>
                  <a:pt x="2382273" y="740111"/>
                  <a:pt x="2369437" y="732633"/>
                </a:cubicBezTo>
                <a:cubicBezTo>
                  <a:pt x="2356600" y="725154"/>
                  <a:pt x="2339355" y="717620"/>
                  <a:pt x="2317700" y="710029"/>
                </a:cubicBezTo>
                <a:cubicBezTo>
                  <a:pt x="2298502" y="703332"/>
                  <a:pt x="2284716" y="698198"/>
                  <a:pt x="2276345" y="694626"/>
                </a:cubicBezTo>
                <a:cubicBezTo>
                  <a:pt x="2267973" y="691054"/>
                  <a:pt x="2261611" y="686980"/>
                  <a:pt x="2257258" y="682403"/>
                </a:cubicBezTo>
                <a:cubicBezTo>
                  <a:pt x="2252904" y="677827"/>
                  <a:pt x="2250728" y="672078"/>
                  <a:pt x="2250728" y="665158"/>
                </a:cubicBezTo>
                <a:cubicBezTo>
                  <a:pt x="2250728" y="647521"/>
                  <a:pt x="2264904" y="638704"/>
                  <a:pt x="2293255" y="638704"/>
                </a:cubicBezTo>
                <a:cubicBezTo>
                  <a:pt x="2311338" y="638704"/>
                  <a:pt x="2325960" y="643950"/>
                  <a:pt x="2337122" y="654442"/>
                </a:cubicBezTo>
                <a:cubicBezTo>
                  <a:pt x="2340471" y="657791"/>
                  <a:pt x="2343150" y="659465"/>
                  <a:pt x="2345159" y="659465"/>
                </a:cubicBezTo>
                <a:cubicBezTo>
                  <a:pt x="2349401" y="659465"/>
                  <a:pt x="2356600" y="658070"/>
                  <a:pt x="2366758" y="655279"/>
                </a:cubicBezTo>
                <a:cubicBezTo>
                  <a:pt x="2376915" y="652489"/>
                  <a:pt x="2384115" y="649977"/>
                  <a:pt x="2388357" y="647745"/>
                </a:cubicBezTo>
                <a:cubicBezTo>
                  <a:pt x="2392821" y="645289"/>
                  <a:pt x="2395054" y="641159"/>
                  <a:pt x="2395054" y="635355"/>
                </a:cubicBezTo>
                <a:lnTo>
                  <a:pt x="2394719" y="631336"/>
                </a:lnTo>
                <a:cubicBezTo>
                  <a:pt x="2393156" y="617049"/>
                  <a:pt x="2390924" y="605552"/>
                  <a:pt x="2388022" y="596846"/>
                </a:cubicBezTo>
                <a:cubicBezTo>
                  <a:pt x="2387352" y="594613"/>
                  <a:pt x="2386515" y="592827"/>
                  <a:pt x="2385510" y="591488"/>
                </a:cubicBezTo>
                <a:cubicBezTo>
                  <a:pt x="2384506" y="590148"/>
                  <a:pt x="2382999" y="588586"/>
                  <a:pt x="2380990" y="586800"/>
                </a:cubicBezTo>
                <a:cubicBezTo>
                  <a:pt x="2364916" y="572289"/>
                  <a:pt x="2335448" y="565033"/>
                  <a:pt x="2292586" y="565033"/>
                </a:cubicBezTo>
                <a:close/>
                <a:moveTo>
                  <a:pt x="1935361" y="565033"/>
                </a:moveTo>
                <a:cubicBezTo>
                  <a:pt x="1951769" y="565033"/>
                  <a:pt x="1967034" y="566526"/>
                  <a:pt x="1981154" y="569512"/>
                </a:cubicBezTo>
                <a:lnTo>
                  <a:pt x="1996675" y="574870"/>
                </a:lnTo>
                <a:lnTo>
                  <a:pt x="1996675" y="777002"/>
                </a:lnTo>
                <a:lnTo>
                  <a:pt x="1868723" y="777002"/>
                </a:lnTo>
                <a:cubicBezTo>
                  <a:pt x="1870286" y="799773"/>
                  <a:pt x="1878602" y="817241"/>
                  <a:pt x="1893670" y="829408"/>
                </a:cubicBezTo>
                <a:cubicBezTo>
                  <a:pt x="1908739" y="841575"/>
                  <a:pt x="1929333" y="847658"/>
                  <a:pt x="1955453" y="847658"/>
                </a:cubicBezTo>
                <a:cubicBezTo>
                  <a:pt x="1969740" y="847658"/>
                  <a:pt x="1983163" y="845677"/>
                  <a:pt x="1995720" y="841714"/>
                </a:cubicBezTo>
                <a:lnTo>
                  <a:pt x="1996675" y="841229"/>
                </a:lnTo>
                <a:lnTo>
                  <a:pt x="1996675" y="919690"/>
                </a:lnTo>
                <a:lnTo>
                  <a:pt x="1950430" y="924677"/>
                </a:lnTo>
                <a:cubicBezTo>
                  <a:pt x="1891717" y="924677"/>
                  <a:pt x="1845952" y="910333"/>
                  <a:pt x="1813136" y="881647"/>
                </a:cubicBezTo>
                <a:cubicBezTo>
                  <a:pt x="1780319" y="852960"/>
                  <a:pt x="1763911" y="809149"/>
                  <a:pt x="1763911" y="750213"/>
                </a:cubicBezTo>
                <a:cubicBezTo>
                  <a:pt x="1763911" y="710253"/>
                  <a:pt x="1770943" y="676431"/>
                  <a:pt x="1785007" y="648749"/>
                </a:cubicBezTo>
                <a:cubicBezTo>
                  <a:pt x="1799072" y="621067"/>
                  <a:pt x="1818940" y="600194"/>
                  <a:pt x="1844613" y="586130"/>
                </a:cubicBezTo>
                <a:cubicBezTo>
                  <a:pt x="1870286" y="572066"/>
                  <a:pt x="1900535" y="565033"/>
                  <a:pt x="1935361" y="565033"/>
                </a:cubicBezTo>
                <a:close/>
                <a:moveTo>
                  <a:pt x="978136" y="565033"/>
                </a:moveTo>
                <a:cubicBezTo>
                  <a:pt x="1020998" y="565033"/>
                  <a:pt x="1050466" y="572289"/>
                  <a:pt x="1066540" y="586800"/>
                </a:cubicBezTo>
                <a:cubicBezTo>
                  <a:pt x="1068549" y="588586"/>
                  <a:pt x="1070056" y="590148"/>
                  <a:pt x="1071060" y="591488"/>
                </a:cubicBezTo>
                <a:cubicBezTo>
                  <a:pt x="1072065" y="592827"/>
                  <a:pt x="1072902" y="594613"/>
                  <a:pt x="1073572" y="596846"/>
                </a:cubicBezTo>
                <a:cubicBezTo>
                  <a:pt x="1076474" y="605552"/>
                  <a:pt x="1078706" y="617049"/>
                  <a:pt x="1080269" y="631336"/>
                </a:cubicBezTo>
                <a:lnTo>
                  <a:pt x="1080604" y="635355"/>
                </a:lnTo>
                <a:cubicBezTo>
                  <a:pt x="1080604" y="641159"/>
                  <a:pt x="1078371" y="645289"/>
                  <a:pt x="1073907" y="647745"/>
                </a:cubicBezTo>
                <a:cubicBezTo>
                  <a:pt x="1069665" y="649977"/>
                  <a:pt x="1062465" y="652489"/>
                  <a:pt x="1052308" y="655279"/>
                </a:cubicBezTo>
                <a:cubicBezTo>
                  <a:pt x="1042150" y="658070"/>
                  <a:pt x="1034951" y="659465"/>
                  <a:pt x="1030709" y="659465"/>
                </a:cubicBezTo>
                <a:cubicBezTo>
                  <a:pt x="1028700" y="659465"/>
                  <a:pt x="1026021" y="657791"/>
                  <a:pt x="1022672" y="654442"/>
                </a:cubicBezTo>
                <a:cubicBezTo>
                  <a:pt x="1011510" y="643950"/>
                  <a:pt x="996888" y="638704"/>
                  <a:pt x="978805" y="638704"/>
                </a:cubicBezTo>
                <a:cubicBezTo>
                  <a:pt x="950454" y="638704"/>
                  <a:pt x="936278" y="647521"/>
                  <a:pt x="936278" y="665158"/>
                </a:cubicBezTo>
                <a:cubicBezTo>
                  <a:pt x="936278" y="672078"/>
                  <a:pt x="938454" y="677827"/>
                  <a:pt x="942808" y="682403"/>
                </a:cubicBezTo>
                <a:cubicBezTo>
                  <a:pt x="947161" y="686980"/>
                  <a:pt x="953523" y="691054"/>
                  <a:pt x="961895" y="694626"/>
                </a:cubicBezTo>
                <a:cubicBezTo>
                  <a:pt x="970266" y="698198"/>
                  <a:pt x="984052" y="703332"/>
                  <a:pt x="1003250" y="710029"/>
                </a:cubicBezTo>
                <a:cubicBezTo>
                  <a:pt x="1024905" y="717620"/>
                  <a:pt x="1042150" y="725154"/>
                  <a:pt x="1054987" y="732633"/>
                </a:cubicBezTo>
                <a:cubicBezTo>
                  <a:pt x="1067823" y="740111"/>
                  <a:pt x="1077869" y="750101"/>
                  <a:pt x="1085124" y="762603"/>
                </a:cubicBezTo>
                <a:cubicBezTo>
                  <a:pt x="1092380" y="775104"/>
                  <a:pt x="1096007" y="791401"/>
                  <a:pt x="1096007" y="811493"/>
                </a:cubicBezTo>
                <a:cubicBezTo>
                  <a:pt x="1096007" y="837389"/>
                  <a:pt x="1088864" y="858820"/>
                  <a:pt x="1074576" y="875787"/>
                </a:cubicBezTo>
                <a:cubicBezTo>
                  <a:pt x="1060289" y="892753"/>
                  <a:pt x="1041704" y="905143"/>
                  <a:pt x="1018821" y="912957"/>
                </a:cubicBezTo>
                <a:cubicBezTo>
                  <a:pt x="995939" y="920770"/>
                  <a:pt x="971103" y="924677"/>
                  <a:pt x="944314" y="924677"/>
                </a:cubicBezTo>
                <a:cubicBezTo>
                  <a:pt x="890960" y="924677"/>
                  <a:pt x="851111" y="912622"/>
                  <a:pt x="824768" y="888512"/>
                </a:cubicBezTo>
                <a:cubicBezTo>
                  <a:pt x="822759" y="886502"/>
                  <a:pt x="821754" y="884158"/>
                  <a:pt x="821754" y="881479"/>
                </a:cubicBezTo>
                <a:cubicBezTo>
                  <a:pt x="821754" y="879470"/>
                  <a:pt x="822313" y="877573"/>
                  <a:pt x="823429" y="875787"/>
                </a:cubicBezTo>
                <a:lnTo>
                  <a:pt x="857585" y="825222"/>
                </a:lnTo>
                <a:cubicBezTo>
                  <a:pt x="860264" y="821204"/>
                  <a:pt x="863054" y="819195"/>
                  <a:pt x="865956" y="819195"/>
                </a:cubicBezTo>
                <a:cubicBezTo>
                  <a:pt x="868412" y="819195"/>
                  <a:pt x="871203" y="820757"/>
                  <a:pt x="874328" y="823883"/>
                </a:cubicBezTo>
                <a:cubicBezTo>
                  <a:pt x="893304" y="841966"/>
                  <a:pt x="915851" y="851007"/>
                  <a:pt x="941970" y="851007"/>
                </a:cubicBezTo>
                <a:cubicBezTo>
                  <a:pt x="957151" y="851007"/>
                  <a:pt x="969373" y="848440"/>
                  <a:pt x="978638" y="843305"/>
                </a:cubicBezTo>
                <a:cubicBezTo>
                  <a:pt x="987902" y="838170"/>
                  <a:pt x="992535" y="830915"/>
                  <a:pt x="992535" y="821539"/>
                </a:cubicBezTo>
                <a:cubicBezTo>
                  <a:pt x="992535" y="815065"/>
                  <a:pt x="990470" y="809707"/>
                  <a:pt x="986340" y="805465"/>
                </a:cubicBezTo>
                <a:cubicBezTo>
                  <a:pt x="982210" y="801224"/>
                  <a:pt x="975513" y="797094"/>
                  <a:pt x="966248" y="793075"/>
                </a:cubicBezTo>
                <a:cubicBezTo>
                  <a:pt x="956983" y="789057"/>
                  <a:pt x="941189" y="783030"/>
                  <a:pt x="918865" y="774993"/>
                </a:cubicBezTo>
                <a:cubicBezTo>
                  <a:pt x="898996" y="767849"/>
                  <a:pt x="882867" y="760036"/>
                  <a:pt x="870477" y="751552"/>
                </a:cubicBezTo>
                <a:cubicBezTo>
                  <a:pt x="858087" y="743069"/>
                  <a:pt x="848711" y="732633"/>
                  <a:pt x="842349" y="720243"/>
                </a:cubicBezTo>
                <a:cubicBezTo>
                  <a:pt x="835986" y="707853"/>
                  <a:pt x="832805" y="692505"/>
                  <a:pt x="832805" y="674199"/>
                </a:cubicBezTo>
                <a:cubicBezTo>
                  <a:pt x="832805" y="649866"/>
                  <a:pt x="839614" y="629495"/>
                  <a:pt x="853232" y="613086"/>
                </a:cubicBezTo>
                <a:cubicBezTo>
                  <a:pt x="866849" y="596678"/>
                  <a:pt x="884653" y="584567"/>
                  <a:pt x="906642" y="576754"/>
                </a:cubicBezTo>
                <a:cubicBezTo>
                  <a:pt x="928632" y="568940"/>
                  <a:pt x="952463" y="565033"/>
                  <a:pt x="978136" y="565033"/>
                </a:cubicBezTo>
                <a:close/>
                <a:moveTo>
                  <a:pt x="1416137" y="562355"/>
                </a:moveTo>
                <a:cubicBezTo>
                  <a:pt x="1418592" y="562355"/>
                  <a:pt x="1421383" y="563471"/>
                  <a:pt x="1424508" y="565703"/>
                </a:cubicBezTo>
                <a:cubicBezTo>
                  <a:pt x="1441921" y="579321"/>
                  <a:pt x="1455874" y="593274"/>
                  <a:pt x="1466366" y="607561"/>
                </a:cubicBezTo>
                <a:lnTo>
                  <a:pt x="1468041" y="607561"/>
                </a:lnTo>
                <a:cubicBezTo>
                  <a:pt x="1489695" y="579209"/>
                  <a:pt x="1523628" y="565033"/>
                  <a:pt x="1569839" y="565033"/>
                </a:cubicBezTo>
                <a:cubicBezTo>
                  <a:pt x="1592386" y="565033"/>
                  <a:pt x="1613036" y="569498"/>
                  <a:pt x="1631789" y="578428"/>
                </a:cubicBezTo>
                <a:cubicBezTo>
                  <a:pt x="1650541" y="587358"/>
                  <a:pt x="1665722" y="602092"/>
                  <a:pt x="1677330" y="622630"/>
                </a:cubicBezTo>
                <a:cubicBezTo>
                  <a:pt x="1688939" y="643168"/>
                  <a:pt x="1694743" y="669957"/>
                  <a:pt x="1694743" y="702997"/>
                </a:cubicBezTo>
                <a:lnTo>
                  <a:pt x="1694743" y="898557"/>
                </a:lnTo>
                <a:cubicBezTo>
                  <a:pt x="1694743" y="905255"/>
                  <a:pt x="1693348" y="909887"/>
                  <a:pt x="1690557" y="912454"/>
                </a:cubicBezTo>
                <a:cubicBezTo>
                  <a:pt x="1687767" y="915022"/>
                  <a:pt x="1683023" y="916305"/>
                  <a:pt x="1676326" y="916305"/>
                </a:cubicBezTo>
                <a:lnTo>
                  <a:pt x="1607344" y="916305"/>
                </a:lnTo>
                <a:cubicBezTo>
                  <a:pt x="1600646" y="916305"/>
                  <a:pt x="1595903" y="915022"/>
                  <a:pt x="1593112" y="912454"/>
                </a:cubicBezTo>
                <a:cubicBezTo>
                  <a:pt x="1590321" y="909887"/>
                  <a:pt x="1588926" y="905255"/>
                  <a:pt x="1588926" y="898557"/>
                </a:cubicBezTo>
                <a:lnTo>
                  <a:pt x="1588926" y="720410"/>
                </a:lnTo>
                <a:cubicBezTo>
                  <a:pt x="1588926" y="696746"/>
                  <a:pt x="1583903" y="679166"/>
                  <a:pt x="1573857" y="667669"/>
                </a:cubicBezTo>
                <a:cubicBezTo>
                  <a:pt x="1563811" y="656172"/>
                  <a:pt x="1549747" y="650424"/>
                  <a:pt x="1531665" y="650424"/>
                </a:cubicBezTo>
                <a:cubicBezTo>
                  <a:pt x="1515145" y="650424"/>
                  <a:pt x="1501973" y="653940"/>
                  <a:pt x="1492151" y="660972"/>
                </a:cubicBezTo>
                <a:cubicBezTo>
                  <a:pt x="1482328" y="668004"/>
                  <a:pt x="1474626" y="677883"/>
                  <a:pt x="1469045" y="690607"/>
                </a:cubicBezTo>
                <a:lnTo>
                  <a:pt x="1469045" y="898557"/>
                </a:lnTo>
                <a:cubicBezTo>
                  <a:pt x="1469045" y="905255"/>
                  <a:pt x="1467650" y="909887"/>
                  <a:pt x="1464859" y="912454"/>
                </a:cubicBezTo>
                <a:cubicBezTo>
                  <a:pt x="1462069" y="915022"/>
                  <a:pt x="1457325" y="916305"/>
                  <a:pt x="1450628" y="916305"/>
                </a:cubicBezTo>
                <a:lnTo>
                  <a:pt x="1381646" y="916305"/>
                </a:lnTo>
                <a:cubicBezTo>
                  <a:pt x="1374949" y="916305"/>
                  <a:pt x="1370205" y="915022"/>
                  <a:pt x="1367414" y="912454"/>
                </a:cubicBezTo>
                <a:cubicBezTo>
                  <a:pt x="1364624" y="909887"/>
                  <a:pt x="1363228" y="905255"/>
                  <a:pt x="1363228" y="898557"/>
                </a:cubicBezTo>
                <a:lnTo>
                  <a:pt x="1363228" y="617942"/>
                </a:lnTo>
                <a:cubicBezTo>
                  <a:pt x="1363228" y="614593"/>
                  <a:pt x="1363396" y="612194"/>
                  <a:pt x="1363731" y="610742"/>
                </a:cubicBezTo>
                <a:cubicBezTo>
                  <a:pt x="1364066" y="609291"/>
                  <a:pt x="1365014" y="607561"/>
                  <a:pt x="1366577" y="605552"/>
                </a:cubicBezTo>
                <a:cubicBezTo>
                  <a:pt x="1376400" y="592604"/>
                  <a:pt x="1390129" y="579321"/>
                  <a:pt x="1407765" y="565703"/>
                </a:cubicBezTo>
                <a:cubicBezTo>
                  <a:pt x="1410667" y="563471"/>
                  <a:pt x="1413458" y="562355"/>
                  <a:pt x="1416137" y="562355"/>
                </a:cubicBezTo>
                <a:close/>
                <a:moveTo>
                  <a:pt x="482687" y="554653"/>
                </a:moveTo>
                <a:cubicBezTo>
                  <a:pt x="485589" y="554653"/>
                  <a:pt x="488379" y="555769"/>
                  <a:pt x="491058" y="558001"/>
                </a:cubicBezTo>
                <a:cubicBezTo>
                  <a:pt x="508694" y="571619"/>
                  <a:pt x="522424" y="584902"/>
                  <a:pt x="532247" y="597850"/>
                </a:cubicBezTo>
                <a:cubicBezTo>
                  <a:pt x="533809" y="599859"/>
                  <a:pt x="534758" y="601589"/>
                  <a:pt x="535093" y="603040"/>
                </a:cubicBezTo>
                <a:cubicBezTo>
                  <a:pt x="535428" y="604492"/>
                  <a:pt x="535595" y="606891"/>
                  <a:pt x="535595" y="610240"/>
                </a:cubicBezTo>
                <a:lnTo>
                  <a:pt x="535595" y="770974"/>
                </a:lnTo>
                <a:cubicBezTo>
                  <a:pt x="535595" y="819418"/>
                  <a:pt x="554794" y="843640"/>
                  <a:pt x="593192" y="843640"/>
                </a:cubicBezTo>
                <a:cubicBezTo>
                  <a:pt x="612167" y="843640"/>
                  <a:pt x="627348" y="836998"/>
                  <a:pt x="638733" y="823715"/>
                </a:cubicBezTo>
                <a:cubicBezTo>
                  <a:pt x="650118" y="810433"/>
                  <a:pt x="655811" y="792406"/>
                  <a:pt x="655811" y="769635"/>
                </a:cubicBezTo>
                <a:lnTo>
                  <a:pt x="655811" y="610240"/>
                </a:lnTo>
                <a:cubicBezTo>
                  <a:pt x="655811" y="606668"/>
                  <a:pt x="655979" y="604213"/>
                  <a:pt x="656313" y="602873"/>
                </a:cubicBezTo>
                <a:cubicBezTo>
                  <a:pt x="656648" y="601534"/>
                  <a:pt x="657597" y="599859"/>
                  <a:pt x="659160" y="597850"/>
                </a:cubicBezTo>
                <a:cubicBezTo>
                  <a:pt x="668536" y="585572"/>
                  <a:pt x="682265" y="572289"/>
                  <a:pt x="700348" y="558001"/>
                </a:cubicBezTo>
                <a:cubicBezTo>
                  <a:pt x="703473" y="555769"/>
                  <a:pt x="706264" y="554653"/>
                  <a:pt x="708719" y="554653"/>
                </a:cubicBezTo>
                <a:cubicBezTo>
                  <a:pt x="711622" y="554653"/>
                  <a:pt x="714412" y="555769"/>
                  <a:pt x="717091" y="558001"/>
                </a:cubicBezTo>
                <a:cubicBezTo>
                  <a:pt x="734727" y="571619"/>
                  <a:pt x="748457" y="584902"/>
                  <a:pt x="758279" y="597850"/>
                </a:cubicBezTo>
                <a:cubicBezTo>
                  <a:pt x="759842" y="599859"/>
                  <a:pt x="760791" y="601589"/>
                  <a:pt x="761126" y="603040"/>
                </a:cubicBezTo>
                <a:cubicBezTo>
                  <a:pt x="761460" y="604492"/>
                  <a:pt x="761628" y="606891"/>
                  <a:pt x="761628" y="610240"/>
                </a:cubicBezTo>
                <a:lnTo>
                  <a:pt x="761628" y="900901"/>
                </a:lnTo>
                <a:cubicBezTo>
                  <a:pt x="761628" y="905143"/>
                  <a:pt x="760177" y="908771"/>
                  <a:pt x="757275" y="911784"/>
                </a:cubicBezTo>
                <a:cubicBezTo>
                  <a:pt x="754373" y="914798"/>
                  <a:pt x="750689" y="916305"/>
                  <a:pt x="746224" y="916305"/>
                </a:cubicBezTo>
                <a:lnTo>
                  <a:pt x="695995" y="916305"/>
                </a:lnTo>
                <a:cubicBezTo>
                  <a:pt x="691976" y="916305"/>
                  <a:pt x="688628" y="915803"/>
                  <a:pt x="685949" y="914798"/>
                </a:cubicBezTo>
                <a:cubicBezTo>
                  <a:pt x="683270" y="913794"/>
                  <a:pt x="680814" y="911840"/>
                  <a:pt x="678582" y="908938"/>
                </a:cubicBezTo>
                <a:lnTo>
                  <a:pt x="657820" y="882149"/>
                </a:lnTo>
                <a:lnTo>
                  <a:pt x="655476" y="882149"/>
                </a:lnTo>
                <a:cubicBezTo>
                  <a:pt x="647663" y="893758"/>
                  <a:pt x="635831" y="903748"/>
                  <a:pt x="619981" y="912119"/>
                </a:cubicBezTo>
                <a:cubicBezTo>
                  <a:pt x="604131" y="920491"/>
                  <a:pt x="580578" y="924677"/>
                  <a:pt x="549325" y="924677"/>
                </a:cubicBezTo>
                <a:cubicBezTo>
                  <a:pt x="469850" y="924677"/>
                  <a:pt x="430113" y="876568"/>
                  <a:pt x="430113" y="780351"/>
                </a:cubicBezTo>
                <a:lnTo>
                  <a:pt x="429778" y="610240"/>
                </a:lnTo>
                <a:cubicBezTo>
                  <a:pt x="429778" y="606668"/>
                  <a:pt x="429946" y="604213"/>
                  <a:pt x="430281" y="602873"/>
                </a:cubicBezTo>
                <a:cubicBezTo>
                  <a:pt x="430616" y="601534"/>
                  <a:pt x="431564" y="599859"/>
                  <a:pt x="433127" y="597850"/>
                </a:cubicBezTo>
                <a:cubicBezTo>
                  <a:pt x="442503" y="585572"/>
                  <a:pt x="456233" y="572289"/>
                  <a:pt x="474315" y="558001"/>
                </a:cubicBezTo>
                <a:cubicBezTo>
                  <a:pt x="477441" y="555769"/>
                  <a:pt x="480231" y="554653"/>
                  <a:pt x="482687" y="554653"/>
                </a:cubicBezTo>
                <a:close/>
                <a:moveTo>
                  <a:pt x="146335" y="515809"/>
                </a:moveTo>
                <a:cubicBezTo>
                  <a:pt x="131824" y="515809"/>
                  <a:pt x="121834" y="518878"/>
                  <a:pt x="116365" y="525017"/>
                </a:cubicBezTo>
                <a:cubicBezTo>
                  <a:pt x="110896" y="531156"/>
                  <a:pt x="108161" y="541928"/>
                  <a:pt x="108161" y="557332"/>
                </a:cubicBezTo>
                <a:lnTo>
                  <a:pt x="108161" y="794750"/>
                </a:lnTo>
                <a:cubicBezTo>
                  <a:pt x="108161" y="810153"/>
                  <a:pt x="110896" y="820981"/>
                  <a:pt x="116365" y="827231"/>
                </a:cubicBezTo>
                <a:cubicBezTo>
                  <a:pt x="121834" y="833482"/>
                  <a:pt x="131824" y="836608"/>
                  <a:pt x="146335" y="836608"/>
                </a:cubicBezTo>
                <a:lnTo>
                  <a:pt x="171785" y="836608"/>
                </a:lnTo>
                <a:cubicBezTo>
                  <a:pt x="194332" y="836608"/>
                  <a:pt x="212471" y="830748"/>
                  <a:pt x="226200" y="819027"/>
                </a:cubicBezTo>
                <a:cubicBezTo>
                  <a:pt x="239929" y="807307"/>
                  <a:pt x="246794" y="791513"/>
                  <a:pt x="246794" y="771644"/>
                </a:cubicBezTo>
                <a:cubicBezTo>
                  <a:pt x="246794" y="752669"/>
                  <a:pt x="240208" y="737656"/>
                  <a:pt x="227037" y="726605"/>
                </a:cubicBezTo>
                <a:cubicBezTo>
                  <a:pt x="213866" y="715555"/>
                  <a:pt x="196565" y="710029"/>
                  <a:pt x="175133" y="710029"/>
                </a:cubicBezTo>
                <a:cubicBezTo>
                  <a:pt x="171561" y="710029"/>
                  <a:pt x="169162" y="709918"/>
                  <a:pt x="167934" y="709694"/>
                </a:cubicBezTo>
                <a:cubicBezTo>
                  <a:pt x="166706" y="709471"/>
                  <a:pt x="165087" y="708802"/>
                  <a:pt x="163079" y="707685"/>
                </a:cubicBezTo>
                <a:cubicBezTo>
                  <a:pt x="150800" y="700095"/>
                  <a:pt x="138187" y="689603"/>
                  <a:pt x="125239" y="676208"/>
                </a:cubicBezTo>
                <a:cubicBezTo>
                  <a:pt x="123007" y="673976"/>
                  <a:pt x="121890" y="671855"/>
                  <a:pt x="121890" y="669846"/>
                </a:cubicBezTo>
                <a:cubicBezTo>
                  <a:pt x="121890" y="668060"/>
                  <a:pt x="123007" y="665939"/>
                  <a:pt x="125239" y="663483"/>
                </a:cubicBezTo>
                <a:cubicBezTo>
                  <a:pt x="139526" y="648973"/>
                  <a:pt x="152139" y="638480"/>
                  <a:pt x="163079" y="632006"/>
                </a:cubicBezTo>
                <a:cubicBezTo>
                  <a:pt x="165087" y="630890"/>
                  <a:pt x="166706" y="630220"/>
                  <a:pt x="167934" y="629997"/>
                </a:cubicBezTo>
                <a:cubicBezTo>
                  <a:pt x="169162" y="629774"/>
                  <a:pt x="171561" y="629662"/>
                  <a:pt x="175133" y="629662"/>
                </a:cubicBezTo>
                <a:cubicBezTo>
                  <a:pt x="184286" y="629662"/>
                  <a:pt x="192826" y="627430"/>
                  <a:pt x="200750" y="622965"/>
                </a:cubicBezTo>
                <a:cubicBezTo>
                  <a:pt x="208675" y="618500"/>
                  <a:pt x="215149" y="611691"/>
                  <a:pt x="220172" y="602538"/>
                </a:cubicBezTo>
                <a:cubicBezTo>
                  <a:pt x="225196" y="593385"/>
                  <a:pt x="227707" y="582112"/>
                  <a:pt x="227707" y="568717"/>
                </a:cubicBezTo>
                <a:cubicBezTo>
                  <a:pt x="227707" y="549072"/>
                  <a:pt x="222238" y="535342"/>
                  <a:pt x="211299" y="527529"/>
                </a:cubicBezTo>
                <a:cubicBezTo>
                  <a:pt x="200360" y="519715"/>
                  <a:pt x="184733" y="515809"/>
                  <a:pt x="164418" y="515809"/>
                </a:cubicBezTo>
                <a:close/>
                <a:moveTo>
                  <a:pt x="82711" y="436111"/>
                </a:moveTo>
                <a:lnTo>
                  <a:pt x="174798" y="436111"/>
                </a:lnTo>
                <a:cubicBezTo>
                  <a:pt x="210294" y="436111"/>
                  <a:pt x="240487" y="440520"/>
                  <a:pt x="265379" y="449338"/>
                </a:cubicBezTo>
                <a:cubicBezTo>
                  <a:pt x="290270" y="458156"/>
                  <a:pt x="309190" y="470993"/>
                  <a:pt x="322138" y="487848"/>
                </a:cubicBezTo>
                <a:cubicBezTo>
                  <a:pt x="335086" y="504702"/>
                  <a:pt x="341561" y="524962"/>
                  <a:pt x="341561" y="548625"/>
                </a:cubicBezTo>
                <a:cubicBezTo>
                  <a:pt x="341561" y="565815"/>
                  <a:pt x="337654" y="581721"/>
                  <a:pt x="329840" y="596343"/>
                </a:cubicBezTo>
                <a:cubicBezTo>
                  <a:pt x="322027" y="610966"/>
                  <a:pt x="311534" y="623467"/>
                  <a:pt x="298363" y="633848"/>
                </a:cubicBezTo>
                <a:cubicBezTo>
                  <a:pt x="285192" y="644229"/>
                  <a:pt x="270793" y="651986"/>
                  <a:pt x="255166" y="657121"/>
                </a:cubicBezTo>
                <a:lnTo>
                  <a:pt x="255166" y="658460"/>
                </a:lnTo>
                <a:cubicBezTo>
                  <a:pt x="274811" y="661362"/>
                  <a:pt x="292670" y="667948"/>
                  <a:pt x="308744" y="678217"/>
                </a:cubicBezTo>
                <a:cubicBezTo>
                  <a:pt x="324817" y="688487"/>
                  <a:pt x="337486" y="701769"/>
                  <a:pt x="346751" y="718066"/>
                </a:cubicBezTo>
                <a:cubicBezTo>
                  <a:pt x="356015" y="734363"/>
                  <a:pt x="360648" y="752669"/>
                  <a:pt x="360648" y="772984"/>
                </a:cubicBezTo>
                <a:cubicBezTo>
                  <a:pt x="360648" y="803568"/>
                  <a:pt x="353225" y="829631"/>
                  <a:pt x="338379" y="851174"/>
                </a:cubicBezTo>
                <a:cubicBezTo>
                  <a:pt x="323534" y="872717"/>
                  <a:pt x="302828" y="888958"/>
                  <a:pt x="276262" y="899897"/>
                </a:cubicBezTo>
                <a:cubicBezTo>
                  <a:pt x="249696" y="910836"/>
                  <a:pt x="219112" y="916305"/>
                  <a:pt x="184510" y="916305"/>
                </a:cubicBezTo>
                <a:lnTo>
                  <a:pt x="82711" y="916305"/>
                </a:lnTo>
                <a:cubicBezTo>
                  <a:pt x="59717" y="916305"/>
                  <a:pt x="42360" y="913403"/>
                  <a:pt x="30640" y="907599"/>
                </a:cubicBezTo>
                <a:cubicBezTo>
                  <a:pt x="18920" y="901794"/>
                  <a:pt x="10883" y="892642"/>
                  <a:pt x="6530" y="880140"/>
                </a:cubicBezTo>
                <a:cubicBezTo>
                  <a:pt x="2176" y="867638"/>
                  <a:pt x="0" y="849779"/>
                  <a:pt x="0" y="826562"/>
                </a:cubicBezTo>
                <a:lnTo>
                  <a:pt x="0" y="525855"/>
                </a:lnTo>
                <a:cubicBezTo>
                  <a:pt x="0" y="502191"/>
                  <a:pt x="2121" y="484108"/>
                  <a:pt x="6362" y="471607"/>
                </a:cubicBezTo>
                <a:cubicBezTo>
                  <a:pt x="10604" y="459105"/>
                  <a:pt x="18585" y="450064"/>
                  <a:pt x="30305" y="444483"/>
                </a:cubicBezTo>
                <a:cubicBezTo>
                  <a:pt x="42025" y="438902"/>
                  <a:pt x="59494" y="436111"/>
                  <a:pt x="82711" y="436111"/>
                </a:cubicBezTo>
                <a:close/>
                <a:moveTo>
                  <a:pt x="3194112" y="427740"/>
                </a:moveTo>
                <a:cubicBezTo>
                  <a:pt x="3147678" y="427740"/>
                  <a:pt x="3107438" y="437506"/>
                  <a:pt x="3073394" y="457040"/>
                </a:cubicBezTo>
                <a:cubicBezTo>
                  <a:pt x="3039349" y="476574"/>
                  <a:pt x="3013174" y="505037"/>
                  <a:pt x="2994868" y="542430"/>
                </a:cubicBezTo>
                <a:cubicBezTo>
                  <a:pt x="2976562" y="579823"/>
                  <a:pt x="2967410" y="624751"/>
                  <a:pt x="2967410" y="677213"/>
                </a:cubicBezTo>
                <a:cubicBezTo>
                  <a:pt x="2967410" y="766733"/>
                  <a:pt x="2987166" y="830357"/>
                  <a:pt x="3026680" y="868085"/>
                </a:cubicBezTo>
                <a:cubicBezTo>
                  <a:pt x="3066194" y="905813"/>
                  <a:pt x="3120107" y="924677"/>
                  <a:pt x="3188419" y="924677"/>
                </a:cubicBezTo>
                <a:cubicBezTo>
                  <a:pt x="3223022" y="924677"/>
                  <a:pt x="3251932" y="920770"/>
                  <a:pt x="3275149" y="912957"/>
                </a:cubicBezTo>
                <a:cubicBezTo>
                  <a:pt x="3298366" y="905143"/>
                  <a:pt x="3315667" y="896604"/>
                  <a:pt x="3327053" y="887339"/>
                </a:cubicBezTo>
                <a:cubicBezTo>
                  <a:pt x="3338438" y="878075"/>
                  <a:pt x="3346475" y="869536"/>
                  <a:pt x="3351163" y="861722"/>
                </a:cubicBezTo>
                <a:cubicBezTo>
                  <a:pt x="3352949" y="858820"/>
                  <a:pt x="3354065" y="856644"/>
                  <a:pt x="3354511" y="855193"/>
                </a:cubicBezTo>
                <a:cubicBezTo>
                  <a:pt x="3354958" y="853741"/>
                  <a:pt x="3355404" y="851677"/>
                  <a:pt x="3355851" y="848998"/>
                </a:cubicBezTo>
                <a:cubicBezTo>
                  <a:pt x="3356297" y="841407"/>
                  <a:pt x="3356521" y="834822"/>
                  <a:pt x="3356521" y="829241"/>
                </a:cubicBezTo>
                <a:cubicBezTo>
                  <a:pt x="3356521" y="820088"/>
                  <a:pt x="3356074" y="809707"/>
                  <a:pt x="3355181" y="798098"/>
                </a:cubicBezTo>
                <a:cubicBezTo>
                  <a:pt x="3354735" y="792964"/>
                  <a:pt x="3353619" y="789615"/>
                  <a:pt x="3351833" y="788053"/>
                </a:cubicBezTo>
                <a:cubicBezTo>
                  <a:pt x="3350047" y="786490"/>
                  <a:pt x="3346810" y="785597"/>
                  <a:pt x="3342122" y="785374"/>
                </a:cubicBezTo>
                <a:cubicBezTo>
                  <a:pt x="3337210" y="784927"/>
                  <a:pt x="3330848" y="784704"/>
                  <a:pt x="3323034" y="784704"/>
                </a:cubicBezTo>
                <a:cubicBezTo>
                  <a:pt x="3303389" y="784704"/>
                  <a:pt x="3290553" y="785597"/>
                  <a:pt x="3284525" y="787383"/>
                </a:cubicBezTo>
                <a:cubicBezTo>
                  <a:pt x="3280507" y="788276"/>
                  <a:pt x="3277325" y="789727"/>
                  <a:pt x="3274981" y="791736"/>
                </a:cubicBezTo>
                <a:cubicBezTo>
                  <a:pt x="3272637" y="793745"/>
                  <a:pt x="3269568" y="797205"/>
                  <a:pt x="3265773" y="802117"/>
                </a:cubicBezTo>
                <a:cubicBezTo>
                  <a:pt x="3260638" y="808814"/>
                  <a:pt x="3255615" y="814339"/>
                  <a:pt x="3250704" y="818693"/>
                </a:cubicBezTo>
                <a:cubicBezTo>
                  <a:pt x="3245793" y="823046"/>
                  <a:pt x="3238593" y="826729"/>
                  <a:pt x="3229105" y="829743"/>
                </a:cubicBezTo>
                <a:cubicBezTo>
                  <a:pt x="3219617" y="832757"/>
                  <a:pt x="3207395" y="834264"/>
                  <a:pt x="3192438" y="834264"/>
                </a:cubicBezTo>
                <a:cubicBezTo>
                  <a:pt x="3171230" y="834264"/>
                  <a:pt x="3152254" y="828348"/>
                  <a:pt x="3135511" y="816516"/>
                </a:cubicBezTo>
                <a:cubicBezTo>
                  <a:pt x="3118768" y="804684"/>
                  <a:pt x="3105541" y="786713"/>
                  <a:pt x="3095830" y="762603"/>
                </a:cubicBezTo>
                <a:cubicBezTo>
                  <a:pt x="3086119" y="738493"/>
                  <a:pt x="3081263" y="708802"/>
                  <a:pt x="3081263" y="673529"/>
                </a:cubicBezTo>
                <a:cubicBezTo>
                  <a:pt x="3081263" y="621291"/>
                  <a:pt x="3091142" y="582335"/>
                  <a:pt x="3110898" y="556662"/>
                </a:cubicBezTo>
                <a:cubicBezTo>
                  <a:pt x="3130655" y="530989"/>
                  <a:pt x="3157165" y="518153"/>
                  <a:pt x="3190428" y="518153"/>
                </a:cubicBezTo>
                <a:cubicBezTo>
                  <a:pt x="3210074" y="518153"/>
                  <a:pt x="3225031" y="521222"/>
                  <a:pt x="3235300" y="527361"/>
                </a:cubicBezTo>
                <a:cubicBezTo>
                  <a:pt x="3245569" y="533501"/>
                  <a:pt x="3253718" y="540923"/>
                  <a:pt x="3259745" y="549630"/>
                </a:cubicBezTo>
                <a:cubicBezTo>
                  <a:pt x="3262424" y="553425"/>
                  <a:pt x="3264991" y="556104"/>
                  <a:pt x="3267447" y="557667"/>
                </a:cubicBezTo>
                <a:cubicBezTo>
                  <a:pt x="3269903" y="559229"/>
                  <a:pt x="3273698" y="560457"/>
                  <a:pt x="3278832" y="561350"/>
                </a:cubicBezTo>
                <a:cubicBezTo>
                  <a:pt x="3283520" y="562020"/>
                  <a:pt x="3290274" y="562634"/>
                  <a:pt x="3299092" y="563192"/>
                </a:cubicBezTo>
                <a:cubicBezTo>
                  <a:pt x="3307910" y="563750"/>
                  <a:pt x="3315891" y="564029"/>
                  <a:pt x="3323034" y="564029"/>
                </a:cubicBezTo>
                <a:cubicBezTo>
                  <a:pt x="3330178" y="564029"/>
                  <a:pt x="3335089" y="562913"/>
                  <a:pt x="3337768" y="560680"/>
                </a:cubicBezTo>
                <a:cubicBezTo>
                  <a:pt x="3338885" y="559787"/>
                  <a:pt x="3339778" y="558671"/>
                  <a:pt x="3340447" y="557332"/>
                </a:cubicBezTo>
                <a:cubicBezTo>
                  <a:pt x="3341117" y="555992"/>
                  <a:pt x="3341675" y="553871"/>
                  <a:pt x="3342122" y="550969"/>
                </a:cubicBezTo>
                <a:cubicBezTo>
                  <a:pt x="3343907" y="539807"/>
                  <a:pt x="3344800" y="527752"/>
                  <a:pt x="3344800" y="514804"/>
                </a:cubicBezTo>
                <a:cubicBezTo>
                  <a:pt x="3344800" y="510116"/>
                  <a:pt x="3344577" y="505316"/>
                  <a:pt x="3344131" y="500405"/>
                </a:cubicBezTo>
                <a:cubicBezTo>
                  <a:pt x="3343907" y="496610"/>
                  <a:pt x="3343461" y="493763"/>
                  <a:pt x="3342791" y="491866"/>
                </a:cubicBezTo>
                <a:cubicBezTo>
                  <a:pt x="3342122" y="489968"/>
                  <a:pt x="3341005" y="487680"/>
                  <a:pt x="3339443" y="485001"/>
                </a:cubicBezTo>
                <a:cubicBezTo>
                  <a:pt x="3330066" y="470267"/>
                  <a:pt x="3314216" y="457040"/>
                  <a:pt x="3291892" y="445320"/>
                </a:cubicBezTo>
                <a:cubicBezTo>
                  <a:pt x="3269568" y="433600"/>
                  <a:pt x="3236974" y="427740"/>
                  <a:pt x="3194112" y="427740"/>
                </a:cubicBezTo>
                <a:close/>
                <a:moveTo>
                  <a:pt x="1216447" y="392579"/>
                </a:moveTo>
                <a:cubicBezTo>
                  <a:pt x="1218009" y="392579"/>
                  <a:pt x="1219628" y="393025"/>
                  <a:pt x="1221302" y="393918"/>
                </a:cubicBezTo>
                <a:cubicBezTo>
                  <a:pt x="1222976" y="394811"/>
                  <a:pt x="1225488" y="396486"/>
                  <a:pt x="1228837" y="398941"/>
                </a:cubicBezTo>
                <a:cubicBezTo>
                  <a:pt x="1246919" y="414568"/>
                  <a:pt x="1262323" y="429749"/>
                  <a:pt x="1275048" y="444483"/>
                </a:cubicBezTo>
                <a:cubicBezTo>
                  <a:pt x="1275941" y="445376"/>
                  <a:pt x="1277392" y="446994"/>
                  <a:pt x="1279401" y="449338"/>
                </a:cubicBezTo>
                <a:cubicBezTo>
                  <a:pt x="1281410" y="451682"/>
                  <a:pt x="1282861" y="453747"/>
                  <a:pt x="1283754" y="455533"/>
                </a:cubicBezTo>
                <a:cubicBezTo>
                  <a:pt x="1284647" y="457319"/>
                  <a:pt x="1285094" y="459105"/>
                  <a:pt x="1285094" y="460891"/>
                </a:cubicBezTo>
                <a:cubicBezTo>
                  <a:pt x="1285094" y="462900"/>
                  <a:pt x="1284591" y="464798"/>
                  <a:pt x="1283587" y="466584"/>
                </a:cubicBezTo>
                <a:cubicBezTo>
                  <a:pt x="1282582" y="468370"/>
                  <a:pt x="1281131" y="470323"/>
                  <a:pt x="1279234" y="472444"/>
                </a:cubicBezTo>
                <a:cubicBezTo>
                  <a:pt x="1277336" y="474565"/>
                  <a:pt x="1275829" y="476295"/>
                  <a:pt x="1274713" y="477634"/>
                </a:cubicBezTo>
                <a:cubicBezTo>
                  <a:pt x="1262881" y="491475"/>
                  <a:pt x="1247589" y="506432"/>
                  <a:pt x="1228837" y="522506"/>
                </a:cubicBezTo>
                <a:cubicBezTo>
                  <a:pt x="1223702" y="526747"/>
                  <a:pt x="1219572" y="528868"/>
                  <a:pt x="1216447" y="528868"/>
                </a:cubicBezTo>
                <a:cubicBezTo>
                  <a:pt x="1214884" y="528868"/>
                  <a:pt x="1213210" y="528422"/>
                  <a:pt x="1211424" y="527529"/>
                </a:cubicBezTo>
                <a:cubicBezTo>
                  <a:pt x="1209638" y="526636"/>
                  <a:pt x="1207070" y="524962"/>
                  <a:pt x="1203722" y="522506"/>
                </a:cubicBezTo>
                <a:cubicBezTo>
                  <a:pt x="1187648" y="509781"/>
                  <a:pt x="1172245" y="494601"/>
                  <a:pt x="1157511" y="476964"/>
                </a:cubicBezTo>
                <a:cubicBezTo>
                  <a:pt x="1156841" y="476072"/>
                  <a:pt x="1155446" y="474453"/>
                  <a:pt x="1153325" y="472109"/>
                </a:cubicBezTo>
                <a:cubicBezTo>
                  <a:pt x="1151204" y="469765"/>
                  <a:pt x="1149753" y="467756"/>
                  <a:pt x="1148972" y="466081"/>
                </a:cubicBezTo>
                <a:cubicBezTo>
                  <a:pt x="1148190" y="464407"/>
                  <a:pt x="1147800" y="462677"/>
                  <a:pt x="1147800" y="460891"/>
                </a:cubicBezTo>
                <a:cubicBezTo>
                  <a:pt x="1147800" y="458435"/>
                  <a:pt x="1148414" y="456259"/>
                  <a:pt x="1149641" y="454361"/>
                </a:cubicBezTo>
                <a:cubicBezTo>
                  <a:pt x="1150869" y="452464"/>
                  <a:pt x="1153492" y="449171"/>
                  <a:pt x="1157511" y="444483"/>
                </a:cubicBezTo>
                <a:cubicBezTo>
                  <a:pt x="1168896" y="431311"/>
                  <a:pt x="1184523" y="416131"/>
                  <a:pt x="1204392" y="398941"/>
                </a:cubicBezTo>
                <a:cubicBezTo>
                  <a:pt x="1207517" y="396486"/>
                  <a:pt x="1209917" y="394811"/>
                  <a:pt x="1211591" y="393918"/>
                </a:cubicBezTo>
                <a:cubicBezTo>
                  <a:pt x="1213265" y="393025"/>
                  <a:pt x="1214884" y="392579"/>
                  <a:pt x="1216447" y="392579"/>
                </a:cubicBezTo>
                <a:close/>
                <a:moveTo>
                  <a:pt x="1996675" y="0"/>
                </a:moveTo>
                <a:lnTo>
                  <a:pt x="8302990" y="0"/>
                </a:lnTo>
                <a:lnTo>
                  <a:pt x="8302990" y="6858000"/>
                </a:lnTo>
                <a:lnTo>
                  <a:pt x="1996675" y="6858000"/>
                </a:lnTo>
                <a:lnTo>
                  <a:pt x="1996675" y="919690"/>
                </a:lnTo>
                <a:lnTo>
                  <a:pt x="2024183" y="916724"/>
                </a:lnTo>
                <a:cubicBezTo>
                  <a:pt x="2045447" y="911422"/>
                  <a:pt x="2063390" y="903469"/>
                  <a:pt x="2078013" y="892865"/>
                </a:cubicBezTo>
                <a:cubicBezTo>
                  <a:pt x="2079575" y="891748"/>
                  <a:pt x="2080803" y="890688"/>
                  <a:pt x="2081696" y="889683"/>
                </a:cubicBezTo>
                <a:cubicBezTo>
                  <a:pt x="2082589" y="888679"/>
                  <a:pt x="2083482" y="887395"/>
                  <a:pt x="2084375" y="885833"/>
                </a:cubicBezTo>
                <a:cubicBezTo>
                  <a:pt x="2087947" y="878019"/>
                  <a:pt x="2091072" y="867973"/>
                  <a:pt x="2093751" y="855695"/>
                </a:cubicBezTo>
                <a:cubicBezTo>
                  <a:pt x="2094867" y="850337"/>
                  <a:pt x="2095426" y="846207"/>
                  <a:pt x="2095426" y="843305"/>
                </a:cubicBezTo>
                <a:cubicBezTo>
                  <a:pt x="2095426" y="838170"/>
                  <a:pt x="2092635" y="834152"/>
                  <a:pt x="2087054" y="831250"/>
                </a:cubicBezTo>
                <a:cubicBezTo>
                  <a:pt x="2079240" y="827008"/>
                  <a:pt x="2071148" y="823995"/>
                  <a:pt x="2062776" y="822209"/>
                </a:cubicBezTo>
                <a:cubicBezTo>
                  <a:pt x="2054405" y="820423"/>
                  <a:pt x="2047652" y="819530"/>
                  <a:pt x="2042517" y="819530"/>
                </a:cubicBezTo>
                <a:cubicBezTo>
                  <a:pt x="2040285" y="819530"/>
                  <a:pt x="2038387" y="819809"/>
                  <a:pt x="2036824" y="820367"/>
                </a:cubicBezTo>
                <a:cubicBezTo>
                  <a:pt x="2035262" y="820925"/>
                  <a:pt x="2033253" y="822097"/>
                  <a:pt x="2030797" y="823883"/>
                </a:cubicBezTo>
                <a:lnTo>
                  <a:pt x="1996675" y="841229"/>
                </a:lnTo>
                <a:lnTo>
                  <a:pt x="1996675" y="777002"/>
                </a:lnTo>
                <a:lnTo>
                  <a:pt x="2012379" y="777002"/>
                </a:lnTo>
                <a:cubicBezTo>
                  <a:pt x="2039392" y="777002"/>
                  <a:pt x="2059484" y="771588"/>
                  <a:pt x="2072655" y="760761"/>
                </a:cubicBezTo>
                <a:cubicBezTo>
                  <a:pt x="2085826" y="749934"/>
                  <a:pt x="2092412" y="731572"/>
                  <a:pt x="2092412" y="705676"/>
                </a:cubicBezTo>
                <a:cubicBezTo>
                  <a:pt x="2092412" y="678217"/>
                  <a:pt x="2086273" y="653884"/>
                  <a:pt x="2073994" y="632676"/>
                </a:cubicBezTo>
                <a:cubicBezTo>
                  <a:pt x="2061716" y="611468"/>
                  <a:pt x="2043745" y="594892"/>
                  <a:pt x="2020081" y="582949"/>
                </a:cubicBezTo>
                <a:lnTo>
                  <a:pt x="1996675" y="574870"/>
                </a:lnTo>
                <a:close/>
              </a:path>
            </a:pathLst>
          </a:custGeom>
          <a:solidFill>
            <a:schemeClr val="tx2">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dirty="0">
              <a:solidFill>
                <a:schemeClr val="tx2">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0CEB120B-7DA2-E1A1-2BBC-83ED78A318CB}"/>
              </a:ext>
            </a:extLst>
          </p:cNvPr>
          <p:cNvSpPr txBox="1"/>
          <p:nvPr/>
        </p:nvSpPr>
        <p:spPr>
          <a:xfrm>
            <a:off x="6096000" y="1767840"/>
            <a:ext cx="5923280" cy="4247317"/>
          </a:xfrm>
          <a:prstGeom prst="rect">
            <a:avLst/>
          </a:prstGeom>
          <a:noFill/>
        </p:spPr>
        <p:txBody>
          <a:bodyPr wrap="square" rtlCol="0">
            <a:spAutoFit/>
          </a:bodyPr>
          <a:lstStyle/>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“This project seeks to enhance global business operations by establishing a secure and reliable network connection between critical Azure Resource and VMs. </a:t>
            </a:r>
          </a:p>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By implementing a Point-to-Site VPN, we will enable seamless data transfer, application integration, and collaboration across international boundaries.</a:t>
            </a:r>
          </a:p>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This secure connection will facilitate remote access to resources, streamline business processes, and support global expansion initiatives. </a:t>
            </a:r>
          </a:p>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project will prioritize low latency, high performance, and robust security measures to ensure uninterrupted business continuity and compliance with data privacy regulations.</a:t>
            </a:r>
          </a:p>
        </p:txBody>
      </p:sp>
    </p:spTree>
    <p:extLst>
      <p:ext uri="{BB962C8B-B14F-4D97-AF65-F5344CB8AC3E}">
        <p14:creationId xmlns:p14="http://schemas.microsoft.com/office/powerpoint/2010/main" val="712838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F86020-CFEA-2E61-2EBB-D4A4EDE2C5B8}"/>
              </a:ext>
            </a:extLst>
          </p:cNvPr>
          <p:cNvSpPr txBox="1"/>
          <p:nvPr/>
        </p:nvSpPr>
        <p:spPr>
          <a:xfrm>
            <a:off x="0" y="233680"/>
            <a:ext cx="12192000" cy="954107"/>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After more investigation with Customer’s needs, we concluded the following requirements:</a:t>
            </a:r>
          </a:p>
        </p:txBody>
      </p:sp>
      <p:grpSp>
        <p:nvGrpSpPr>
          <p:cNvPr id="2" name="Group 1">
            <a:extLst>
              <a:ext uri="{FF2B5EF4-FFF2-40B4-BE49-F238E27FC236}">
                <a16:creationId xmlns:a16="http://schemas.microsoft.com/office/drawing/2014/main" id="{DED1A506-6491-C28D-9228-1BC53C83A80F}"/>
              </a:ext>
            </a:extLst>
          </p:cNvPr>
          <p:cNvGrpSpPr/>
          <p:nvPr/>
        </p:nvGrpSpPr>
        <p:grpSpPr>
          <a:xfrm>
            <a:off x="569309" y="1224969"/>
            <a:ext cx="4859020" cy="2584449"/>
            <a:chOff x="-4696460" y="-2501082"/>
            <a:chExt cx="4859020" cy="2631440"/>
          </a:xfrm>
        </p:grpSpPr>
        <p:grpSp>
          <p:nvGrpSpPr>
            <p:cNvPr id="3" name="Group 2">
              <a:extLst>
                <a:ext uri="{FF2B5EF4-FFF2-40B4-BE49-F238E27FC236}">
                  <a16:creationId xmlns:a16="http://schemas.microsoft.com/office/drawing/2014/main" id="{FBB46EBB-5CAA-D068-F270-0EE391EFF0CD}"/>
                </a:ext>
              </a:extLst>
            </p:cNvPr>
            <p:cNvGrpSpPr/>
            <p:nvPr/>
          </p:nvGrpSpPr>
          <p:grpSpPr>
            <a:xfrm>
              <a:off x="-4696460" y="-2501082"/>
              <a:ext cx="4859020" cy="2631440"/>
              <a:chOff x="2156460" y="2845266"/>
              <a:chExt cx="4859020" cy="2631440"/>
            </a:xfrm>
            <a:solidFill>
              <a:schemeClr val="tx2">
                <a:lumMod val="90000"/>
                <a:lumOff val="10000"/>
              </a:schemeClr>
            </a:solidFill>
          </p:grpSpPr>
          <p:sp>
            <p:nvSpPr>
              <p:cNvPr id="7" name="Freeform: Shape 6">
                <a:extLst>
                  <a:ext uri="{FF2B5EF4-FFF2-40B4-BE49-F238E27FC236}">
                    <a16:creationId xmlns:a16="http://schemas.microsoft.com/office/drawing/2014/main" id="{1363FA11-A6EE-288F-1714-8DD586F25225}"/>
                  </a:ext>
                </a:extLst>
              </p:cNvPr>
              <p:cNvSpPr/>
              <p:nvPr/>
            </p:nvSpPr>
            <p:spPr>
              <a:xfrm>
                <a:off x="215646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CD57B73C-B3C9-8834-9912-B2267370A456}"/>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D2A44A8-1D05-F516-41CF-72F5677E3DDA}"/>
                </a:ext>
              </a:extLst>
            </p:cNvPr>
            <p:cNvSpPr txBox="1"/>
            <p:nvPr/>
          </p:nvSpPr>
          <p:spPr>
            <a:xfrm>
              <a:off x="-3088640" y="-2392894"/>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6" name="TextBox 5">
              <a:extLst>
                <a:ext uri="{FF2B5EF4-FFF2-40B4-BE49-F238E27FC236}">
                  <a16:creationId xmlns:a16="http://schemas.microsoft.com/office/drawing/2014/main" id="{CC0FDC80-3A03-3773-5D77-308A9939ECD4}"/>
                </a:ext>
              </a:extLst>
            </p:cNvPr>
            <p:cNvSpPr txBox="1"/>
            <p:nvPr/>
          </p:nvSpPr>
          <p:spPr>
            <a:xfrm>
              <a:off x="-4635500" y="-1812266"/>
              <a:ext cx="4282440" cy="1598200"/>
            </a:xfrm>
            <a:prstGeom prst="rect">
              <a:avLst/>
            </a:prstGeom>
            <a:noFill/>
          </p:spPr>
          <p:txBody>
            <a:bodyPr wrap="square" rtlCol="0">
              <a:spAutoFit/>
            </a:bodyPr>
            <a:lstStyle/>
            <a:p>
              <a:r>
                <a:rPr lang="en-US"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Low Latency: and High Performance: The customer expects minimal latency and high data transfer speeds to ensure efficient and responsive communication between the services and VMs on Azure, regardless of their geography.</a:t>
              </a:r>
            </a:p>
          </p:txBody>
        </p:sp>
      </p:grpSp>
      <p:grpSp>
        <p:nvGrpSpPr>
          <p:cNvPr id="9" name="Group 8">
            <a:extLst>
              <a:ext uri="{FF2B5EF4-FFF2-40B4-BE49-F238E27FC236}">
                <a16:creationId xmlns:a16="http://schemas.microsoft.com/office/drawing/2014/main" id="{F90E6213-93C6-0494-9C59-6872646D65F3}"/>
              </a:ext>
            </a:extLst>
          </p:cNvPr>
          <p:cNvGrpSpPr/>
          <p:nvPr/>
        </p:nvGrpSpPr>
        <p:grpSpPr>
          <a:xfrm>
            <a:off x="5108289" y="1231982"/>
            <a:ext cx="4734560" cy="2951480"/>
            <a:chOff x="13278729" y="-2883645"/>
            <a:chExt cx="4734560" cy="2951480"/>
          </a:xfrm>
        </p:grpSpPr>
        <p:grpSp>
          <p:nvGrpSpPr>
            <p:cNvPr id="10" name="Group 9">
              <a:extLst>
                <a:ext uri="{FF2B5EF4-FFF2-40B4-BE49-F238E27FC236}">
                  <a16:creationId xmlns:a16="http://schemas.microsoft.com/office/drawing/2014/main" id="{1A040008-CB37-91B2-7804-CE8272F84B57}"/>
                </a:ext>
              </a:extLst>
            </p:cNvPr>
            <p:cNvGrpSpPr/>
            <p:nvPr/>
          </p:nvGrpSpPr>
          <p:grpSpPr>
            <a:xfrm>
              <a:off x="13278729" y="-2883645"/>
              <a:ext cx="4541520" cy="2951480"/>
              <a:chOff x="7172960" y="2459186"/>
              <a:chExt cx="4541520" cy="2951480"/>
            </a:xfrm>
          </p:grpSpPr>
          <p:sp>
            <p:nvSpPr>
              <p:cNvPr id="13" name="Freeform: Shape 12">
                <a:extLst>
                  <a:ext uri="{FF2B5EF4-FFF2-40B4-BE49-F238E27FC236}">
                    <a16:creationId xmlns:a16="http://schemas.microsoft.com/office/drawing/2014/main" id="{E5F9A185-C6BB-06E6-1900-29E6BFA0DC83}"/>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EEBFC27F-55B6-2652-8F0C-5CCA2A885BB2}"/>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6F3009A0-60EC-8DFF-8B87-0FD5BF556595}"/>
                </a:ext>
              </a:extLst>
            </p:cNvPr>
            <p:cNvSpPr txBox="1"/>
            <p:nvPr/>
          </p:nvSpPr>
          <p:spPr>
            <a:xfrm>
              <a:off x="151456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12" name="TextBox 11">
              <a:extLst>
                <a:ext uri="{FF2B5EF4-FFF2-40B4-BE49-F238E27FC236}">
                  <a16:creationId xmlns:a16="http://schemas.microsoft.com/office/drawing/2014/main" id="{B46BEA43-01F1-E621-A17F-20A25AAB0C22}"/>
                </a:ext>
              </a:extLst>
            </p:cNvPr>
            <p:cNvSpPr txBox="1"/>
            <p:nvPr/>
          </p:nvSpPr>
          <p:spPr>
            <a:xfrm>
              <a:off x="13598769" y="-2228550"/>
              <a:ext cx="4414520" cy="1569660"/>
            </a:xfrm>
            <a:prstGeom prst="rect">
              <a:avLst/>
            </a:prstGeom>
            <a:noFill/>
          </p:spPr>
          <p:txBody>
            <a:bodyPr wrap="square" rtlCol="0">
              <a:spAutoFit/>
            </a:bodyPr>
            <a:lstStyle/>
            <a:p>
              <a:r>
                <a:rPr lang="en-US"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Robust Security: The customer demands a secure network connection that protects sensitive data from unauthorized access, interception, or tampering. This includes strong encryption, authentication mechanisms, and regular security audits.</a:t>
              </a:r>
            </a:p>
          </p:txBody>
        </p:sp>
      </p:grpSp>
      <p:grpSp>
        <p:nvGrpSpPr>
          <p:cNvPr id="15" name="Group 14">
            <a:extLst>
              <a:ext uri="{FF2B5EF4-FFF2-40B4-BE49-F238E27FC236}">
                <a16:creationId xmlns:a16="http://schemas.microsoft.com/office/drawing/2014/main" id="{85949D61-6385-0255-1B5C-4F7050674B99}"/>
              </a:ext>
            </a:extLst>
          </p:cNvPr>
          <p:cNvGrpSpPr/>
          <p:nvPr/>
        </p:nvGrpSpPr>
        <p:grpSpPr>
          <a:xfrm>
            <a:off x="4788249" y="3896063"/>
            <a:ext cx="4961040" cy="2631440"/>
            <a:chOff x="13278729" y="6755227"/>
            <a:chExt cx="4961040" cy="2631440"/>
          </a:xfrm>
        </p:grpSpPr>
        <p:grpSp>
          <p:nvGrpSpPr>
            <p:cNvPr id="16" name="Group 15">
              <a:extLst>
                <a:ext uri="{FF2B5EF4-FFF2-40B4-BE49-F238E27FC236}">
                  <a16:creationId xmlns:a16="http://schemas.microsoft.com/office/drawing/2014/main" id="{86A1BA66-319F-FA67-380B-0BA2AE062990}"/>
                </a:ext>
              </a:extLst>
            </p:cNvPr>
            <p:cNvGrpSpPr/>
            <p:nvPr/>
          </p:nvGrpSpPr>
          <p:grpSpPr>
            <a:xfrm>
              <a:off x="13278729" y="6755227"/>
              <a:ext cx="4861560" cy="2631440"/>
              <a:chOff x="5455920" y="4379426"/>
              <a:chExt cx="4861560" cy="2631440"/>
            </a:xfrm>
          </p:grpSpPr>
          <p:sp>
            <p:nvSpPr>
              <p:cNvPr id="19" name="Freeform: Shape 18">
                <a:extLst>
                  <a:ext uri="{FF2B5EF4-FFF2-40B4-BE49-F238E27FC236}">
                    <a16:creationId xmlns:a16="http://schemas.microsoft.com/office/drawing/2014/main" id="{BC95455F-63EF-4A3D-0C4E-5DD4C4C8F592}"/>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C3C0DCB6-0B45-3EA0-DACF-B31EF81DC373}"/>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2EFAFA29-8655-3708-D1DE-23F9FBFC5BE0}"/>
                </a:ext>
              </a:extLst>
            </p:cNvPr>
            <p:cNvSpPr txBox="1"/>
            <p:nvPr/>
          </p:nvSpPr>
          <p:spPr>
            <a:xfrm>
              <a:off x="15369149" y="7009695"/>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18" name="TextBox 17">
              <a:extLst>
                <a:ext uri="{FF2B5EF4-FFF2-40B4-BE49-F238E27FC236}">
                  <a16:creationId xmlns:a16="http://schemas.microsoft.com/office/drawing/2014/main" id="{6BD4FF8B-F78A-314E-F944-B73C361A3FE3}"/>
                </a:ext>
              </a:extLst>
            </p:cNvPr>
            <p:cNvSpPr txBox="1"/>
            <p:nvPr/>
          </p:nvSpPr>
          <p:spPr>
            <a:xfrm>
              <a:off x="13825249" y="7467593"/>
              <a:ext cx="4414520" cy="1323439"/>
            </a:xfrm>
            <a:prstGeom prst="rect">
              <a:avLst/>
            </a:prstGeom>
            <a:noFill/>
          </p:spPr>
          <p:txBody>
            <a:bodyPr wrap="square" rtlCol="0">
              <a:spAutoFit/>
            </a:bodyPr>
            <a:lstStyle/>
            <a:p>
              <a:r>
                <a:rPr lang="en-US"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Scalability: The customer anticipates future growth in data traffic and requires a VPN solution that can easily accommodate increased demand without compromising performance.</a:t>
              </a:r>
            </a:p>
          </p:txBody>
        </p:sp>
      </p:grpSp>
      <p:grpSp>
        <p:nvGrpSpPr>
          <p:cNvPr id="21" name="Group 20">
            <a:extLst>
              <a:ext uri="{FF2B5EF4-FFF2-40B4-BE49-F238E27FC236}">
                <a16:creationId xmlns:a16="http://schemas.microsoft.com/office/drawing/2014/main" id="{ED46EF3C-610C-03F9-25EA-2B6A82676189}"/>
              </a:ext>
            </a:extLst>
          </p:cNvPr>
          <p:cNvGrpSpPr/>
          <p:nvPr/>
        </p:nvGrpSpPr>
        <p:grpSpPr>
          <a:xfrm>
            <a:off x="534335" y="3522034"/>
            <a:ext cx="4634914" cy="2951480"/>
            <a:chOff x="-4861560" y="6755227"/>
            <a:chExt cx="4634914" cy="2951480"/>
          </a:xfrm>
        </p:grpSpPr>
        <p:grpSp>
          <p:nvGrpSpPr>
            <p:cNvPr id="22" name="Group 21">
              <a:extLst>
                <a:ext uri="{FF2B5EF4-FFF2-40B4-BE49-F238E27FC236}">
                  <a16:creationId xmlns:a16="http://schemas.microsoft.com/office/drawing/2014/main" id="{D85658CD-F0A6-008B-C6EA-85F85066CCFE}"/>
                </a:ext>
              </a:extLst>
            </p:cNvPr>
            <p:cNvGrpSpPr/>
            <p:nvPr/>
          </p:nvGrpSpPr>
          <p:grpSpPr>
            <a:xfrm>
              <a:off x="-4861560" y="6755227"/>
              <a:ext cx="4541520" cy="2951480"/>
              <a:chOff x="1234440" y="4059386"/>
              <a:chExt cx="4541520" cy="2951480"/>
            </a:xfrm>
          </p:grpSpPr>
          <p:sp>
            <p:nvSpPr>
              <p:cNvPr id="25" name="Oval 24">
                <a:extLst>
                  <a:ext uri="{FF2B5EF4-FFF2-40B4-BE49-F238E27FC236}">
                    <a16:creationId xmlns:a16="http://schemas.microsoft.com/office/drawing/2014/main" id="{B6A2E6EE-671C-C5C4-61EC-ABBF0D349946}"/>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B75EA41-4D62-F6A6-42F6-C785400A050A}"/>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TextBox 22">
              <a:extLst>
                <a:ext uri="{FF2B5EF4-FFF2-40B4-BE49-F238E27FC236}">
                  <a16:creationId xmlns:a16="http://schemas.microsoft.com/office/drawing/2014/main" id="{0B4F407E-9826-5608-D668-60DD4B65D8E0}"/>
                </a:ext>
              </a:extLst>
            </p:cNvPr>
            <p:cNvSpPr txBox="1"/>
            <p:nvPr/>
          </p:nvSpPr>
          <p:spPr>
            <a:xfrm>
              <a:off x="-309430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24" name="TextBox 23">
              <a:extLst>
                <a:ext uri="{FF2B5EF4-FFF2-40B4-BE49-F238E27FC236}">
                  <a16:creationId xmlns:a16="http://schemas.microsoft.com/office/drawing/2014/main" id="{2314D38D-8657-CE3E-C47F-3F3BD86DE42B}"/>
                </a:ext>
              </a:extLst>
            </p:cNvPr>
            <p:cNvSpPr txBox="1"/>
            <p:nvPr/>
          </p:nvSpPr>
          <p:spPr>
            <a:xfrm>
              <a:off x="-4641166" y="7876320"/>
              <a:ext cx="4414520" cy="1815882"/>
            </a:xfrm>
            <a:prstGeom prst="rect">
              <a:avLst/>
            </a:prstGeom>
            <a:noFill/>
          </p:spPr>
          <p:txBody>
            <a:bodyPr wrap="square" rtlCol="0">
              <a:spAutoFit/>
            </a:bodyPr>
            <a:lstStyle/>
            <a:p>
              <a:r>
                <a:rPr lang="en-US" sz="1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Reliability and Uptime: The customer needs a VPN connection with high availability and minimal downtime to ensure uninterrupted business operations. This includes redundancy measures and proactive monitoring to address potential issues promptly.</a:t>
              </a:r>
            </a:p>
          </p:txBody>
        </p:sp>
      </p:grpSp>
    </p:spTree>
    <p:extLst>
      <p:ext uri="{BB962C8B-B14F-4D97-AF65-F5344CB8AC3E}">
        <p14:creationId xmlns:p14="http://schemas.microsoft.com/office/powerpoint/2010/main" val="157223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Dance steps with solid fill">
            <a:extLst>
              <a:ext uri="{FF2B5EF4-FFF2-40B4-BE49-F238E27FC236}">
                <a16:creationId xmlns:a16="http://schemas.microsoft.com/office/drawing/2014/main" id="{59656727-B53C-B066-EFFD-C9AC9A9F5A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2440" y="182880"/>
            <a:ext cx="6167120" cy="6167120"/>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Let’s take it step by step</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600725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 Low Latency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expects minimal latency and high data transfer speeds to ensure efficient and responsive communication between the services and VMs on Azure, regardless of their geographic locations.</a:t>
            </a:r>
          </a:p>
        </p:txBody>
      </p:sp>
      <p:grpSp>
        <p:nvGrpSpPr>
          <p:cNvPr id="29" name="Group 28">
            <a:extLst>
              <a:ext uri="{FF2B5EF4-FFF2-40B4-BE49-F238E27FC236}">
                <a16:creationId xmlns:a16="http://schemas.microsoft.com/office/drawing/2014/main" id="{689B1DA1-520D-362F-8E62-9E79BEF3771C}"/>
              </a:ext>
            </a:extLst>
          </p:cNvPr>
          <p:cNvGrpSpPr/>
          <p:nvPr/>
        </p:nvGrpSpPr>
        <p:grpSpPr>
          <a:xfrm>
            <a:off x="-11226800" y="0"/>
            <a:ext cx="13075247" cy="6858000"/>
            <a:chOff x="-11226800" y="0"/>
            <a:chExt cx="13075247" cy="6858000"/>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2893100"/>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comprehensive </a:t>
              </a:r>
              <a:r>
                <a:rPr lang="en-US" sz="2000"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Point-to-Site VPN solution</a:t>
              </a: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elements from both diagrams Included:</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Virtual Machines: VM1 and VM2</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Virtual Networks: Vnet1 and Vnet2</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Network Interfaces: vm1859_z3 and vm2721_z1</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Network Security Groups: VM1-nsg and VM2-nsg</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VPN Gateways: </a:t>
              </a:r>
              <a:r>
                <a:rPr lang="en-US" dirty="0" err="1">
                  <a:solidFill>
                    <a:schemeClr val="bg1"/>
                  </a:solidFill>
                  <a:latin typeface="ADLaM Display" panose="02010000000000000000" pitchFamily="2" charset="0"/>
                  <a:ea typeface="ADLaM Display" panose="02010000000000000000" pitchFamily="2" charset="0"/>
                  <a:cs typeface="ADLaM Display" panose="02010000000000000000" pitchFamily="2" charset="0"/>
                </a:rPr>
                <a:t>VNet</a:t>
              </a: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-GW (in Vnet1) and VNet2-GW (in Vnet2).</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diagram of a computer network">
            <a:extLst>
              <a:ext uri="{FF2B5EF4-FFF2-40B4-BE49-F238E27FC236}">
                <a16:creationId xmlns:a16="http://schemas.microsoft.com/office/drawing/2014/main" id="{8C1CA1C7-1754-59D9-B559-A9127E2A9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757" y="3032924"/>
            <a:ext cx="8205299" cy="3522227"/>
          </a:xfrm>
          <a:prstGeom prst="rect">
            <a:avLst/>
          </a:prstGeom>
        </p:spPr>
      </p:pic>
    </p:spTree>
    <p:extLst>
      <p:ext uri="{BB962C8B-B14F-4D97-AF65-F5344CB8AC3E}">
        <p14:creationId xmlns:p14="http://schemas.microsoft.com/office/powerpoint/2010/main" val="33160541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 Network Segmentation</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requires a cloud design with centralized management and two workload environments: Production and Testing.</a:t>
            </a:r>
          </a:p>
        </p:txBody>
      </p:sp>
      <p:grpSp>
        <p:nvGrpSpPr>
          <p:cNvPr id="29" name="Group 28">
            <a:extLst>
              <a:ext uri="{FF2B5EF4-FFF2-40B4-BE49-F238E27FC236}">
                <a16:creationId xmlns:a16="http://schemas.microsoft.com/office/drawing/2014/main" id="{689B1DA1-520D-362F-8E62-9E79BEF3771C}"/>
              </a:ext>
            </a:extLst>
          </p:cNvPr>
          <p:cNvGrpSpPr/>
          <p:nvPr/>
        </p:nvGrpSpPr>
        <p:grpSpPr>
          <a:xfrm>
            <a:off x="-78365" y="0"/>
            <a:ext cx="13075247" cy="6858000"/>
            <a:chOff x="-11226800" y="0"/>
            <a:chExt cx="13075247" cy="6858000"/>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two Resource Groups(RG1 + RG2) With Two Virtual Network (VNET1 + VNET2)</a:t>
              </a:r>
            </a:p>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(Each Virtual Network Assign to Resource Group From Below VNET1 For Resource Group RG1)</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9" name="Picture 8">
            <a:extLst>
              <a:ext uri="{FF2B5EF4-FFF2-40B4-BE49-F238E27FC236}">
                <a16:creationId xmlns:a16="http://schemas.microsoft.com/office/drawing/2014/main" id="{36953824-359C-8681-519A-065E8120E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50" y="1634638"/>
            <a:ext cx="10155067" cy="1494503"/>
          </a:xfrm>
          <a:prstGeom prst="rect">
            <a:avLst/>
          </a:prstGeom>
        </p:spPr>
      </p:pic>
      <p:pic>
        <p:nvPicPr>
          <p:cNvPr id="19" name="Picture 18">
            <a:extLst>
              <a:ext uri="{FF2B5EF4-FFF2-40B4-BE49-F238E27FC236}">
                <a16:creationId xmlns:a16="http://schemas.microsoft.com/office/drawing/2014/main" id="{DA9DE445-F2F6-E948-2F65-1909B40CB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150" y="3260601"/>
            <a:ext cx="10155067" cy="1705040"/>
          </a:xfrm>
          <a:prstGeom prst="rect">
            <a:avLst/>
          </a:prstGeom>
        </p:spPr>
      </p:pic>
    </p:spTree>
    <p:extLst>
      <p:ext uri="{BB962C8B-B14F-4D97-AF65-F5344CB8AC3E}">
        <p14:creationId xmlns:p14="http://schemas.microsoft.com/office/powerpoint/2010/main" val="1017016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2: Workload Hosting Service</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needs a suitable workload hosting service for his web application with greater control and customization.</a:t>
            </a:r>
          </a:p>
        </p:txBody>
      </p:sp>
      <p:grpSp>
        <p:nvGrpSpPr>
          <p:cNvPr id="2" name="Group 1">
            <a:extLst>
              <a:ext uri="{FF2B5EF4-FFF2-40B4-BE49-F238E27FC236}">
                <a16:creationId xmlns:a16="http://schemas.microsoft.com/office/drawing/2014/main" id="{7D73D668-5B1D-039B-164C-79201D6A68C1}"/>
              </a:ext>
            </a:extLst>
          </p:cNvPr>
          <p:cNvGrpSpPr/>
          <p:nvPr/>
        </p:nvGrpSpPr>
        <p:grpSpPr>
          <a:xfrm>
            <a:off x="-14534" y="0"/>
            <a:ext cx="13075247" cy="6858000"/>
            <a:chOff x="-11226800" y="0"/>
            <a:chExt cx="13075247" cy="6858000"/>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Chose Creating Virtual Machines (VM1 + VM2) for greater control and customization.</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Each VM For Each Resource Group  in each spoke VNet to host the web application components, ensuring redundancy and high availability.</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8" name="Picture 7">
            <a:extLst>
              <a:ext uri="{FF2B5EF4-FFF2-40B4-BE49-F238E27FC236}">
                <a16:creationId xmlns:a16="http://schemas.microsoft.com/office/drawing/2014/main" id="{8F86F6D9-4051-6DE5-CB0A-1CC3584A6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048" y="2024146"/>
            <a:ext cx="11336332" cy="1806372"/>
          </a:xfrm>
          <a:prstGeom prst="rect">
            <a:avLst/>
          </a:prstGeom>
        </p:spPr>
      </p:pic>
    </p:spTree>
    <p:extLst>
      <p:ext uri="{BB962C8B-B14F-4D97-AF65-F5344CB8AC3E}">
        <p14:creationId xmlns:p14="http://schemas.microsoft.com/office/powerpoint/2010/main" val="277378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2003</TotalTime>
  <Words>1326</Words>
  <Application>Microsoft Office PowerPoint</Application>
  <PresentationFormat>Widescreen</PresentationFormat>
  <Paragraphs>136</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ADLaM Display</vt:lpstr>
      <vt:lpstr>Aharoni</vt:lpstr>
      <vt:lpstr>Aptos</vt:lpstr>
      <vt:lpstr>Arial</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Team Members : -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مهند احمد ابراهيم السيد عبد النبى</dc:creator>
  <cp:lastModifiedBy>ابراهيم محمود محمد ابوزيد مشالى</cp:lastModifiedBy>
  <cp:revision>334</cp:revision>
  <dcterms:created xsi:type="dcterms:W3CDTF">2024-07-02T09:20:26Z</dcterms:created>
  <dcterms:modified xsi:type="dcterms:W3CDTF">2024-10-12T14:59:08Z</dcterms:modified>
</cp:coreProperties>
</file>